
<file path=[Content_Types].xml><?xml version="1.0" encoding="utf-8"?>
<Types xmlns="http://schemas.openxmlformats.org/package/2006/content-types">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32100838" cy="43073638"/>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BC2D00"/>
    <a:srgbClr val="A50021"/>
    <a:srgbClr val="008000"/>
    <a:srgbClr val="EAEAEA"/>
    <a:srgbClr val="C0C0C0"/>
    <a:srgbClr val="0046D2"/>
    <a:srgbClr val="FF0000"/>
    <a:srgbClr val="698ED9"/>
    <a:srgbClr val="A7C4FF"/>
    <a:srgbClr val="00306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horzBarState="maximized">
    <p:restoredLeft sz="15620"/>
    <p:restoredTop sz="94660"/>
  </p:normalViewPr>
  <p:slideViewPr>
    <p:cSldViewPr snapToGrid="0">
      <p:cViewPr>
        <p:scale>
          <a:sx n="57" d="100"/>
          <a:sy n="57" d="100"/>
        </p:scale>
        <p:origin x="-78" y="9168"/>
      </p:cViewPr>
      <p:guideLst>
        <p:guide orient="horz" pos="10365"/>
        <p:guide orient="horz" pos="20196"/>
        <p:guide pos="6912"/>
        <p:guide pos="20736"/>
        <p:guide pos="13824"/>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5"/>
            <a:ext cx="13910367" cy="2153682"/>
          </a:xfrm>
          <a:prstGeom prst="rect">
            <a:avLst/>
          </a:prstGeom>
          <a:noFill/>
          <a:ln w="9525">
            <a:noFill/>
            <a:miter lim="800000"/>
            <a:headEnd/>
            <a:tailEnd/>
          </a:ln>
          <a:effectLst/>
        </p:spPr>
        <p:txBody>
          <a:bodyPr vert="horz" wrap="square" lIns="430838" tIns="215417" rIns="430838" bIns="215417" numCol="1" anchor="t" anchorCtr="0" compatLnSpc="1">
            <a:prstTxWarp prst="textNoShape">
              <a:avLst/>
            </a:prstTxWarp>
          </a:bodyPr>
          <a:lstStyle>
            <a:lvl1pPr algn="l">
              <a:defRPr sz="5600"/>
            </a:lvl1pPr>
          </a:lstStyle>
          <a:p>
            <a:endParaRPr lang="en-US"/>
          </a:p>
        </p:txBody>
      </p:sp>
      <p:sp>
        <p:nvSpPr>
          <p:cNvPr id="3075" name="Rectangle 3"/>
          <p:cNvSpPr>
            <a:spLocks noGrp="1" noChangeArrowheads="1"/>
          </p:cNvSpPr>
          <p:nvPr>
            <p:ph type="dt" idx="1"/>
          </p:nvPr>
        </p:nvSpPr>
        <p:spPr bwMode="auto">
          <a:xfrm>
            <a:off x="18182887" y="5"/>
            <a:ext cx="13910367" cy="2153682"/>
          </a:xfrm>
          <a:prstGeom prst="rect">
            <a:avLst/>
          </a:prstGeom>
          <a:noFill/>
          <a:ln w="9525">
            <a:noFill/>
            <a:miter lim="800000"/>
            <a:headEnd/>
            <a:tailEnd/>
          </a:ln>
          <a:effectLst/>
        </p:spPr>
        <p:txBody>
          <a:bodyPr vert="horz" wrap="square" lIns="430838" tIns="215417" rIns="430838" bIns="215417" numCol="1" anchor="t" anchorCtr="0" compatLnSpc="1">
            <a:prstTxWarp prst="textNoShape">
              <a:avLst/>
            </a:prstTxWarp>
          </a:bodyPr>
          <a:lstStyle>
            <a:lvl1pPr algn="r">
              <a:defRPr sz="5600"/>
            </a:lvl1pPr>
          </a:lstStyle>
          <a:p>
            <a:endParaRPr lang="en-US"/>
          </a:p>
        </p:txBody>
      </p:sp>
      <p:sp>
        <p:nvSpPr>
          <p:cNvPr id="3076" name="Rectangle 4"/>
          <p:cNvSpPr>
            <a:spLocks noGrp="1" noRot="1" noChangeAspect="1" noChangeArrowheads="1" noTextEdit="1"/>
          </p:cNvSpPr>
          <p:nvPr>
            <p:ph type="sldImg" idx="2"/>
          </p:nvPr>
        </p:nvSpPr>
        <p:spPr bwMode="auto">
          <a:xfrm>
            <a:off x="5284788" y="3225800"/>
            <a:ext cx="21539200" cy="161544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3210089" y="20463681"/>
            <a:ext cx="25680669" cy="19383137"/>
          </a:xfrm>
          <a:prstGeom prst="rect">
            <a:avLst/>
          </a:prstGeom>
          <a:noFill/>
          <a:ln w="9525">
            <a:noFill/>
            <a:miter lim="800000"/>
            <a:headEnd/>
            <a:tailEnd/>
          </a:ln>
          <a:effectLst/>
        </p:spPr>
        <p:txBody>
          <a:bodyPr vert="horz" wrap="square" lIns="430838" tIns="215417" rIns="430838" bIns="21541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40912558"/>
            <a:ext cx="13910367" cy="2153682"/>
          </a:xfrm>
          <a:prstGeom prst="rect">
            <a:avLst/>
          </a:prstGeom>
          <a:noFill/>
          <a:ln w="9525">
            <a:noFill/>
            <a:miter lim="800000"/>
            <a:headEnd/>
            <a:tailEnd/>
          </a:ln>
          <a:effectLst/>
        </p:spPr>
        <p:txBody>
          <a:bodyPr vert="horz" wrap="square" lIns="430838" tIns="215417" rIns="430838" bIns="215417" numCol="1" anchor="b" anchorCtr="0" compatLnSpc="1">
            <a:prstTxWarp prst="textNoShape">
              <a:avLst/>
            </a:prstTxWarp>
          </a:bodyPr>
          <a:lstStyle>
            <a:lvl1pPr algn="l">
              <a:defRPr sz="5600"/>
            </a:lvl1pPr>
          </a:lstStyle>
          <a:p>
            <a:endParaRPr lang="en-US"/>
          </a:p>
        </p:txBody>
      </p:sp>
      <p:sp>
        <p:nvSpPr>
          <p:cNvPr id="3079" name="Rectangle 7"/>
          <p:cNvSpPr>
            <a:spLocks noGrp="1" noChangeArrowheads="1"/>
          </p:cNvSpPr>
          <p:nvPr>
            <p:ph type="sldNum" sz="quarter" idx="5"/>
          </p:nvPr>
        </p:nvSpPr>
        <p:spPr bwMode="auto">
          <a:xfrm>
            <a:off x="18182887" y="40912558"/>
            <a:ext cx="13910367" cy="2153682"/>
          </a:xfrm>
          <a:prstGeom prst="rect">
            <a:avLst/>
          </a:prstGeom>
          <a:noFill/>
          <a:ln w="9525">
            <a:noFill/>
            <a:miter lim="800000"/>
            <a:headEnd/>
            <a:tailEnd/>
          </a:ln>
          <a:effectLst/>
        </p:spPr>
        <p:txBody>
          <a:bodyPr vert="horz" wrap="square" lIns="430838" tIns="215417" rIns="430838" bIns="215417" numCol="1" anchor="b" anchorCtr="0" compatLnSpc="1">
            <a:prstTxWarp prst="textNoShape">
              <a:avLst/>
            </a:prstTxWarp>
          </a:bodyPr>
          <a:lstStyle>
            <a:lvl1pPr algn="r">
              <a:defRPr sz="5600"/>
            </a:lvl1pPr>
          </a:lstStyle>
          <a:p>
            <a:fld id="{1CF43D00-9215-4D61-8FB8-4C30B5785DCF}" type="slidenum">
              <a:rPr lang="en-US"/>
              <a:pPr/>
              <a:t>‹#›</a:t>
            </a:fld>
            <a:endParaRPr lang="en-US"/>
          </a:p>
        </p:txBody>
      </p:sp>
    </p:spTree>
    <p:extLst>
      <p:ext uri="{BB962C8B-B14F-4D97-AF65-F5344CB8AC3E}">
        <p14:creationId xmlns:p14="http://schemas.microsoft.com/office/powerpoint/2010/main" xmlns="" val="204748505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569DF1-7A70-4E5D-8A7C-6436346665BD}"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4" name="Picture 3">
            <a:hlinkClick r:id="rId3"/>
          </p:cNvPr>
          <p:cNvPicPr>
            <a:picLocks noChangeAspect="1" noChangeArrowheads="1"/>
          </p:cNvPicPr>
          <p:nvPr userDrawn="1"/>
        </p:nvPicPr>
        <p:blipFill>
          <a:blip r:embed="rId4" cstate="print">
            <a:extLst>
              <a:ext uri="{28A0092B-C50C-407E-A947-70E740481C1C}">
                <a14:useLocalDpi xmlns:a14="http://schemas.microsoft.com/office/drawing/2010/main" xmlns="" val="0"/>
              </a:ext>
            </a:extLst>
          </a:blip>
          <a:srcRect r="38727"/>
          <a:stretch>
            <a:fillRect/>
          </a:stretch>
        </p:blipFill>
        <p:spPr bwMode="auto">
          <a:xfrm>
            <a:off x="35811743" y="32383849"/>
            <a:ext cx="4141787" cy="212725"/>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TextBox 1"/>
          <p:cNvSpPr txBox="1"/>
          <p:nvPr userDrawn="1"/>
        </p:nvSpPr>
        <p:spPr>
          <a:xfrm>
            <a:off x="39953530" y="32299394"/>
            <a:ext cx="2383858" cy="338554"/>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600" dirty="0" smtClean="0">
                <a:solidFill>
                  <a:schemeClr val="bg1"/>
                </a:solidFill>
              </a:rPr>
              <a:t>www.postersession.com</a:t>
            </a:r>
            <a:endParaRPr lang="en-US" sz="16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6.png"/><Relationship Id="rId18" Type="http://schemas.openxmlformats.org/officeDocument/2006/relationships/hyperlink" Target="http://wwhsdc.org/introduction-to-the-blog/" TargetMode="External"/><Relationship Id="rId26" Type="http://schemas.openxmlformats.org/officeDocument/2006/relationships/hyperlink" Target="http://www.linkedin.com/shareArticle?mini=true&amp;url=http://wwhsdc.org/introduction-to-the-blog/" TargetMode="External"/><Relationship Id="rId3" Type="http://schemas.openxmlformats.org/officeDocument/2006/relationships/hyperlink" Target="mailto:wwhsdc.blog@gmail.com" TargetMode="External"/><Relationship Id="rId21" Type="http://schemas.openxmlformats.org/officeDocument/2006/relationships/image" Target="../media/image9.png"/><Relationship Id="rId7" Type="http://schemas.openxmlformats.org/officeDocument/2006/relationships/hyperlink" Target="http://wwhsdc.org/about-us/our-concepts/" TargetMode="External"/><Relationship Id="rId12" Type="http://schemas.openxmlformats.org/officeDocument/2006/relationships/hyperlink" Target="http://wwhsdc.org/jwhsd/call-for-papers/" TargetMode="External"/><Relationship Id="rId17" Type="http://schemas.openxmlformats.org/officeDocument/2006/relationships/image" Target="../media/image7.png"/><Relationship Id="rId25" Type="http://schemas.openxmlformats.org/officeDocument/2006/relationships/image" Target="../media/image11.png"/><Relationship Id="rId2" Type="http://schemas.openxmlformats.org/officeDocument/2006/relationships/notesSlide" Target="../notesSlides/notesSlide1.xml"/><Relationship Id="rId16" Type="http://schemas.openxmlformats.org/officeDocument/2006/relationships/hyperlink" Target="http://twitter.com/share?url=http://wwhsdc.org/introduction-to-the-blog/&amp;text=Introduction+to+the+Blog+" TargetMode="External"/><Relationship Id="rId20" Type="http://schemas.openxmlformats.org/officeDocument/2006/relationships/hyperlink" Target="http://www.facebook.com/sharer.php?u=http://wwhsdc.org/introduction-to-the-blog/" TargetMode="External"/><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5.png"/><Relationship Id="rId24" Type="http://schemas.openxmlformats.org/officeDocument/2006/relationships/hyperlink" Target="https://plus.google.com/share?url=http://wwhsdc.org/introduction-to-the-blog/" TargetMode="External"/><Relationship Id="rId5" Type="http://schemas.openxmlformats.org/officeDocument/2006/relationships/hyperlink" Target="http://grenfell-epi.com/?p=4048" TargetMode="External"/><Relationship Id="rId15" Type="http://schemas.openxmlformats.org/officeDocument/2006/relationships/hyperlink" Target="mailto:wwhsdc@gmail.com" TargetMode="External"/><Relationship Id="rId23" Type="http://schemas.openxmlformats.org/officeDocument/2006/relationships/image" Target="../media/image10.png"/><Relationship Id="rId10" Type="http://schemas.openxmlformats.org/officeDocument/2006/relationships/image" Target="../media/image4.png"/><Relationship Id="rId19" Type="http://schemas.openxmlformats.org/officeDocument/2006/relationships/image" Target="../media/image8.png"/><Relationship Id="rId4" Type="http://schemas.openxmlformats.org/officeDocument/2006/relationships/hyperlink" Target="http://wwhsdc.org/wp-content/uploads/2015/04/collaboration.jpg" TargetMode="External"/><Relationship Id="rId9" Type="http://schemas.openxmlformats.org/officeDocument/2006/relationships/hyperlink" Target="http://wwhsdc.org/jwhsd/authors-guidelines/" TargetMode="External"/><Relationship Id="rId14" Type="http://schemas.openxmlformats.org/officeDocument/2006/relationships/hyperlink" Target="http://wwhsdc.org/" TargetMode="External"/><Relationship Id="rId22" Type="http://schemas.openxmlformats.org/officeDocument/2006/relationships/hyperlink" Target="mailto:?subject=Introduction%20to%20the%20Blog&amp;body=%20http://wwhsdc.org/introduction-to-the-blog/" TargetMode="External"/><Relationship Id="rId27"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0">
          <a:gsLst>
            <a:gs pos="0">
              <a:srgbClr val="7030A0"/>
            </a:gs>
            <a:gs pos="50000">
              <a:schemeClr val="accent6">
                <a:lumMod val="20000"/>
                <a:lumOff val="80000"/>
              </a:schemeClr>
            </a:gs>
            <a:gs pos="100000">
              <a:srgbClr val="7030A0"/>
            </a:gs>
          </a:gsLst>
          <a:lin ang="5400000" scaled="1"/>
          <a:tileRect/>
        </a:gradFill>
        <a:effectLst/>
      </p:bgPr>
    </p:bg>
    <p:spTree>
      <p:nvGrpSpPr>
        <p:cNvPr id="1" name=""/>
        <p:cNvGrpSpPr/>
        <p:nvPr/>
      </p:nvGrpSpPr>
      <p:grpSpPr>
        <a:xfrm>
          <a:off x="0" y="0"/>
          <a:ext cx="0" cy="0"/>
          <a:chOff x="0" y="0"/>
          <a:chExt cx="0" cy="0"/>
        </a:xfrm>
      </p:grpSpPr>
      <p:sp>
        <p:nvSpPr>
          <p:cNvPr id="6" name="TextBox 5"/>
          <p:cNvSpPr txBox="1"/>
          <p:nvPr/>
        </p:nvSpPr>
        <p:spPr>
          <a:xfrm>
            <a:off x="35652130" y="32264504"/>
            <a:ext cx="6570816" cy="380271"/>
          </a:xfrm>
          <a:prstGeom prst="rect">
            <a:avLst/>
          </a:prstGeom>
          <a:solidFill>
            <a:srgbClr val="7030A0"/>
          </a:solidFill>
          <a:ln>
            <a:noFill/>
          </a:ln>
        </p:spPr>
        <p:txBody>
          <a:bodyPr wrap="square" rtlCol="0">
            <a:spAutoFit/>
          </a:bodyPr>
          <a:lstStyle/>
          <a:p>
            <a:endParaRPr lang="en-US" sz="1800" dirty="0"/>
          </a:p>
        </p:txBody>
      </p:sp>
      <p:sp>
        <p:nvSpPr>
          <p:cNvPr id="20" name="AutoShape 30"/>
          <p:cNvSpPr>
            <a:spLocks noChangeArrowheads="1"/>
          </p:cNvSpPr>
          <p:nvPr/>
        </p:nvSpPr>
        <p:spPr bwMode="auto">
          <a:xfrm>
            <a:off x="29386924" y="6096000"/>
            <a:ext cx="13990320" cy="26349434"/>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2" name="AutoShape 31"/>
          <p:cNvSpPr>
            <a:spLocks noChangeArrowheads="1"/>
          </p:cNvSpPr>
          <p:nvPr/>
        </p:nvSpPr>
        <p:spPr bwMode="auto">
          <a:xfrm>
            <a:off x="15008772" y="6096000"/>
            <a:ext cx="13990320" cy="26349434"/>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3" name="AutoShape 4"/>
          <p:cNvSpPr>
            <a:spLocks noChangeArrowheads="1"/>
          </p:cNvSpPr>
          <p:nvPr/>
        </p:nvSpPr>
        <p:spPr bwMode="auto">
          <a:xfrm>
            <a:off x="609600" y="6096000"/>
            <a:ext cx="13990320" cy="26349434"/>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7" name="Text Box 9"/>
          <p:cNvSpPr txBox="1">
            <a:spLocks noChangeArrowheads="1"/>
          </p:cNvSpPr>
          <p:nvPr/>
        </p:nvSpPr>
        <p:spPr bwMode="auto">
          <a:xfrm>
            <a:off x="698938" y="7610958"/>
            <a:ext cx="13899931" cy="24991457"/>
          </a:xfrm>
          <a:prstGeom prst="rect">
            <a:avLst/>
          </a:prstGeom>
          <a:noFill/>
          <a:ln w="9525">
            <a:noFill/>
            <a:miter lim="800000"/>
            <a:headEnd/>
            <a:tailEnd/>
          </a:ln>
          <a:effectLst/>
        </p:spPr>
        <p:txBody>
          <a:bodyPr wrap="square">
            <a:spAutoFit/>
          </a:bodyPr>
          <a:lstStyle/>
          <a:p>
            <a:pPr algn="just"/>
            <a:r>
              <a:rPr lang="en-US" sz="2500" dirty="0"/>
              <a:t>A group of Masters Students from the Environmental Policy Institute are striving to promote holistic sustainable development through international academic cooperation. The World Wide Holistic Sustainable Development Cooperation (WWHSDC) is a not-for-profit organization that is gaining traction on Memorial University’s Grenfell Campus.</a:t>
            </a:r>
          </a:p>
          <a:p>
            <a:pPr algn="just"/>
            <a:r>
              <a:rPr lang="en-US" sz="2500" dirty="0"/>
              <a:t>Pioneered </a:t>
            </a:r>
            <a:r>
              <a:rPr lang="en-US" sz="2500" dirty="0" smtClean="0"/>
              <a:t>by </a:t>
            </a:r>
            <a:r>
              <a:rPr lang="en-US" sz="2500" dirty="0" err="1" smtClean="0"/>
              <a:t>Jannatul</a:t>
            </a:r>
            <a:r>
              <a:rPr lang="en-US" sz="2500" dirty="0" smtClean="0"/>
              <a:t> Islam, a </a:t>
            </a:r>
            <a:r>
              <a:rPr lang="en-US" sz="2500" dirty="0"/>
              <a:t>graduate student in the MAEP program – the WWHSDC is defined by the motto ‘Live simply, live lively’. It is a growing organization of academics dedicated to increasing access to high quality peer reviewed literature on sustainable development.  The WWHSDC is truly an international undertaking with executive members from Canada, Bangladesh, United Kingdom, Nigeria and Jamaica. To date, emphasis has been placed largely on the organization’s a registered academic journal: The Journal for Worldwide Holistic Sustainable Development.</a:t>
            </a:r>
          </a:p>
          <a:p>
            <a:pPr algn="just"/>
            <a:r>
              <a:rPr lang="en-US" sz="2500" dirty="0"/>
              <a:t>In addition to peer reviewed information the WWHSDC has expanded into the blogosphere with monthly contributions began in April 2015. For those interested in becoming involved with the WWHSDC blog submissions are currently being accepted for review.  In the interest of quality and uniformity blog submissions shall be citied in a recognized format, concentrate on a goal or objective of the WWHSDC, and contain no more than one thousand words. Please forward submissions to </a:t>
            </a:r>
            <a:r>
              <a:rPr lang="en-US" sz="2500" u="sng" dirty="0">
                <a:hlinkClick r:id="rId3"/>
              </a:rPr>
              <a:t>wwhsdc.blog@gmail.com</a:t>
            </a:r>
            <a:r>
              <a:rPr lang="en-US" sz="2500" dirty="0"/>
              <a:t>.</a:t>
            </a:r>
          </a:p>
          <a:p>
            <a:pPr algn="just"/>
            <a:r>
              <a:rPr lang="en-US" sz="2500" dirty="0"/>
              <a:t>Symposiums and conferences are a key component of the WWHSDC’s mandate. WWHSDC’s executives attended and presented in more than 12 of conference and workshops that fit with sustainable theme. The initiative is pushing forward with plans for conference presentations in Canada and Bangladesh throughout 2015 and 2016.</a:t>
            </a:r>
          </a:p>
          <a:p>
            <a:pPr algn="just"/>
            <a:r>
              <a:rPr lang="en-US" sz="2500" dirty="0"/>
              <a:t>We are aiming to attain sustainable development goals through collaborative movement. Our members and executives are serious about branching out into public engagement and education. We believe, “getting people to really see where holistic sustainable development can fit into their lives or policies is the first step to achieving a more sustainable world”.</a:t>
            </a:r>
          </a:p>
          <a:p>
            <a:pPr algn="just">
              <a:spcBef>
                <a:spcPts val="600"/>
              </a:spcBef>
              <a:spcAft>
                <a:spcPts val="600"/>
              </a:spcAft>
            </a:pPr>
            <a:endParaRPr lang="en-US" sz="2500" b="1" dirty="0" smtClean="0"/>
          </a:p>
          <a:p>
            <a:pPr algn="just">
              <a:spcBef>
                <a:spcPts val="600"/>
              </a:spcBef>
              <a:spcAft>
                <a:spcPts val="600"/>
              </a:spcAft>
            </a:pPr>
            <a:r>
              <a:rPr lang="en-US" sz="2500" b="1" dirty="0" smtClean="0"/>
              <a:t>Our </a:t>
            </a:r>
            <a:r>
              <a:rPr lang="en-US" sz="2500" b="1" dirty="0"/>
              <a:t>Concepts</a:t>
            </a:r>
            <a:endParaRPr lang="en-US" sz="2500" dirty="0"/>
          </a:p>
          <a:p>
            <a:pPr algn="just">
              <a:spcAft>
                <a:spcPts val="600"/>
              </a:spcAft>
            </a:pPr>
            <a:r>
              <a:rPr lang="en-US" sz="2500" b="1" dirty="0"/>
              <a:t>Slogan: </a:t>
            </a:r>
            <a:r>
              <a:rPr lang="en-US" sz="2500" dirty="0"/>
              <a:t>Live Simply, Live Lively</a:t>
            </a:r>
          </a:p>
          <a:p>
            <a:pPr algn="just">
              <a:spcAft>
                <a:spcPts val="600"/>
              </a:spcAft>
            </a:pPr>
            <a:r>
              <a:rPr lang="en-US" sz="2500" b="1" dirty="0"/>
              <a:t>Vision:</a:t>
            </a:r>
            <a:r>
              <a:rPr lang="en-US" sz="2500" dirty="0"/>
              <a:t> To attain sustainable development goals through collaborative movement</a:t>
            </a:r>
          </a:p>
          <a:p>
            <a:pPr algn="just"/>
            <a:r>
              <a:rPr lang="en-US" sz="2500" b="1" dirty="0"/>
              <a:t>Mission: </a:t>
            </a:r>
            <a:r>
              <a:rPr lang="en-US" sz="2500" dirty="0"/>
              <a:t>Our mission is to promote socio-cultural, economic and environmental well-being for all through knowledge mobilization, collaboration, network building, and facilitation amongst like-minded organizations and individuals; from the grassroots to global level.</a:t>
            </a:r>
          </a:p>
          <a:p>
            <a:pPr algn="just">
              <a:spcBef>
                <a:spcPts val="600"/>
              </a:spcBef>
              <a:spcAft>
                <a:spcPts val="600"/>
              </a:spcAft>
            </a:pPr>
            <a:r>
              <a:rPr lang="en-US" sz="2500" b="1" dirty="0"/>
              <a:t>Goals:</a:t>
            </a:r>
            <a:endParaRPr lang="en-US" sz="2500" dirty="0"/>
          </a:p>
          <a:p>
            <a:pPr algn="just"/>
            <a:r>
              <a:rPr lang="en-US" sz="2500" dirty="0"/>
              <a:t>Our main goals are knowledge mobilization and social work. We adopt the goals of the United Nations Post-2015 Development Agenda. </a:t>
            </a:r>
          </a:p>
          <a:p>
            <a:pPr algn="just">
              <a:spcBef>
                <a:spcPts val="600"/>
              </a:spcBef>
              <a:spcAft>
                <a:spcPts val="600"/>
              </a:spcAft>
            </a:pPr>
            <a:r>
              <a:rPr lang="fi-FI" sz="2500" b="1" dirty="0" smtClean="0"/>
              <a:t>Objectives</a:t>
            </a:r>
            <a:r>
              <a:rPr lang="fi-FI" sz="2500" b="1" dirty="0"/>
              <a:t>:</a:t>
            </a:r>
            <a:endParaRPr lang="en-US" sz="2500" dirty="0"/>
          </a:p>
          <a:p>
            <a:pPr marL="514350" lvl="0" indent="-514350" algn="just">
              <a:buFont typeface="+mj-lt"/>
              <a:buAutoNum type="arabicPeriod"/>
            </a:pPr>
            <a:r>
              <a:rPr lang="en-US" sz="2500" i="1" dirty="0"/>
              <a:t>To generate ideas through expanding linkages and research projects</a:t>
            </a:r>
            <a:endParaRPr lang="en-US" sz="2500" dirty="0"/>
          </a:p>
          <a:p>
            <a:pPr marL="514350" lvl="0" indent="-514350" algn="just">
              <a:buFont typeface="+mj-lt"/>
              <a:buAutoNum type="arabicPeriod"/>
            </a:pPr>
            <a:r>
              <a:rPr lang="en-US" sz="2500" i="1" dirty="0"/>
              <a:t>Identifying the projects related to the organization’s goals</a:t>
            </a:r>
            <a:endParaRPr lang="en-US" sz="2500" dirty="0"/>
          </a:p>
          <a:p>
            <a:pPr marL="514350" lvl="0" indent="-514350" algn="just">
              <a:buFont typeface="+mj-lt"/>
              <a:buAutoNum type="arabicPeriod"/>
            </a:pPr>
            <a:r>
              <a:rPr lang="en-US" sz="2500" i="1" dirty="0"/>
              <a:t>Accumulating efforts to make projects successful within jurisdictions</a:t>
            </a:r>
            <a:endParaRPr lang="en-US" sz="2500" dirty="0"/>
          </a:p>
          <a:p>
            <a:pPr marL="514350" lvl="0" indent="-514350" algn="just">
              <a:buFont typeface="+mj-lt"/>
              <a:buAutoNum type="arabicPeriod"/>
            </a:pPr>
            <a:r>
              <a:rPr lang="en-US" sz="2500" i="1" dirty="0"/>
              <a:t>Communicating activities of the organization and giving feedback to stakeholders </a:t>
            </a:r>
            <a:endParaRPr lang="en-US" sz="2500" dirty="0"/>
          </a:p>
          <a:p>
            <a:pPr marL="514350" lvl="0" indent="-514350" algn="just">
              <a:buFont typeface="+mj-lt"/>
              <a:buAutoNum type="arabicPeriod"/>
            </a:pPr>
            <a:r>
              <a:rPr lang="en-US" sz="2500" i="1" dirty="0"/>
              <a:t>Expanding network and cooperation worldwide to secure greater success in worldwide holistic sustainable development</a:t>
            </a:r>
            <a:endParaRPr lang="en-US" sz="2500" dirty="0"/>
          </a:p>
          <a:p>
            <a:pPr marL="514350" lvl="0" indent="-514350" algn="just">
              <a:buFont typeface="+mj-lt"/>
              <a:buAutoNum type="arabicPeriod"/>
            </a:pPr>
            <a:r>
              <a:rPr lang="en-US" sz="2500" i="1" dirty="0"/>
              <a:t>Support for class neutral development of </a:t>
            </a:r>
            <a:r>
              <a:rPr lang="en-US" sz="2500" i="1" dirty="0" smtClean="0"/>
              <a:t>policies</a:t>
            </a:r>
          </a:p>
          <a:p>
            <a:pPr lvl="0" algn="just"/>
            <a:endParaRPr lang="en-US" sz="2500" i="1" dirty="0"/>
          </a:p>
          <a:p>
            <a:pPr>
              <a:spcBef>
                <a:spcPts val="600"/>
              </a:spcBef>
              <a:spcAft>
                <a:spcPts val="1200"/>
              </a:spcAft>
            </a:pPr>
            <a:r>
              <a:rPr lang="en-US" sz="2500" b="1" dirty="0" smtClean="0"/>
              <a:t>Balanced </a:t>
            </a:r>
            <a:r>
              <a:rPr lang="en-US" sz="2500" b="1" dirty="0"/>
              <a:t>eco-system; Balanced health; Balanced wealth</a:t>
            </a:r>
          </a:p>
          <a:p>
            <a:pPr algn="just"/>
            <a:r>
              <a:rPr lang="en-US" sz="2500" dirty="0"/>
              <a:t>Today, sustainability in environmental, economic and social affairs may be as far away as it has ever been. That being said, the WWHSDC strongly believes that everyone has the power to improve lives by making changes at a grassroots level. The goal of the WWHSDC is to provide a platform to learn about the relationships between human action and environmental and social impacts. Here at the WWHSDC, we see our environments, economies and societies as indivisible parts of a whole. Every aspect of our world is both interrelated and dependent upon the others. In order to improve the sustainability of our practices, we must think critically about our actions as individuals, communities, and societies. We at the WWHSDC believe that sustainability and stronger support for policies and practices that have a positive impact on the quality of every human life are not only beneficial; they are necessary to the future of humanity as a whole.</a:t>
            </a:r>
          </a:p>
          <a:p>
            <a:pPr algn="just"/>
            <a:r>
              <a:rPr lang="en-US" sz="2500" dirty="0"/>
              <a:t>What is in a name? For the WWHSDC, our name is our goal; to create a practical model for worldwide holistic sustainable development. In doing so, we are striving to reconcile economic growth with environmental interests and the protection of unique societal practices, cultures, and traditions. </a:t>
            </a:r>
            <a:endParaRPr lang="en-US" sz="2500" dirty="0" smtClean="0"/>
          </a:p>
          <a:p>
            <a:pPr algn="just"/>
            <a:r>
              <a:rPr lang="en-US" sz="2500" b="1" dirty="0" smtClean="0">
                <a:solidFill>
                  <a:srgbClr val="FF0000"/>
                </a:solidFill>
              </a:rPr>
              <a:t>We </a:t>
            </a:r>
            <a:r>
              <a:rPr lang="en-US" sz="2500" b="1" dirty="0">
                <a:solidFill>
                  <a:srgbClr val="FF0000"/>
                </a:solidFill>
              </a:rPr>
              <a:t>invite you to join us as a participant, a teacher, a student, and a voice in this movement toward holistic sustainable development. Are you up to the challenge</a:t>
            </a:r>
            <a:r>
              <a:rPr lang="en-US" sz="2500" b="1" dirty="0" smtClean="0">
                <a:solidFill>
                  <a:srgbClr val="FF0000"/>
                </a:solidFill>
              </a:rPr>
              <a:t>?</a:t>
            </a:r>
            <a:endParaRPr lang="en-US" sz="2500" dirty="0">
              <a:solidFill>
                <a:srgbClr val="FF0000"/>
              </a:solidFill>
            </a:endParaRPr>
          </a:p>
        </p:txBody>
      </p:sp>
      <p:sp>
        <p:nvSpPr>
          <p:cNvPr id="2061" name="AutoShape 13"/>
          <p:cNvSpPr>
            <a:spLocks noChangeArrowheads="1"/>
          </p:cNvSpPr>
          <p:nvPr/>
        </p:nvSpPr>
        <p:spPr bwMode="auto">
          <a:xfrm>
            <a:off x="728663" y="381000"/>
            <a:ext cx="42519600" cy="52578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anchor="ctr"/>
          <a:lstStyle/>
          <a:p>
            <a:pPr defTabSz="4389438"/>
            <a:endParaRPr lang="en-US" dirty="0">
              <a:solidFill>
                <a:schemeClr val="bg1"/>
              </a:solidFill>
            </a:endParaRPr>
          </a:p>
        </p:txBody>
      </p:sp>
      <p:sp>
        <p:nvSpPr>
          <p:cNvPr id="2062" name="Text Box 14"/>
          <p:cNvSpPr txBox="1">
            <a:spLocks noChangeArrowheads="1"/>
          </p:cNvSpPr>
          <p:nvPr/>
        </p:nvSpPr>
        <p:spPr bwMode="auto">
          <a:xfrm>
            <a:off x="1304925" y="690563"/>
            <a:ext cx="40919400" cy="3000821"/>
          </a:xfrm>
          <a:prstGeom prst="rect">
            <a:avLst/>
          </a:prstGeom>
          <a:noFill/>
          <a:ln w="9525">
            <a:noFill/>
            <a:miter lim="800000"/>
            <a:headEnd/>
            <a:tailEnd/>
          </a:ln>
          <a:effectLst/>
        </p:spPr>
        <p:txBody>
          <a:bodyPr>
            <a:spAutoFit/>
          </a:bodyPr>
          <a:lstStyle/>
          <a:p>
            <a:pPr defTabSz="4389438">
              <a:spcBef>
                <a:spcPct val="50000"/>
              </a:spcBef>
              <a:spcAft>
                <a:spcPts val="2400"/>
              </a:spcAft>
            </a:pPr>
            <a:r>
              <a:rPr lang="en-US" sz="6400" b="1" dirty="0" smtClean="0"/>
              <a:t>WORLDWIDE HOLISTIC SUSTAINABLE DEVELOPMENT COOPERATION  </a:t>
            </a:r>
          </a:p>
          <a:p>
            <a:pPr defTabSz="4389438"/>
            <a:r>
              <a:rPr lang="en-US" sz="3500" b="1" dirty="0" smtClean="0"/>
              <a:t>Organized </a:t>
            </a:r>
            <a:r>
              <a:rPr lang="en-US" sz="3500" b="1" dirty="0"/>
              <a:t>and </a:t>
            </a:r>
            <a:r>
              <a:rPr lang="en-US" sz="3500" b="1" dirty="0" smtClean="0"/>
              <a:t>presented </a:t>
            </a:r>
            <a:r>
              <a:rPr lang="en-US" sz="3500" b="1" dirty="0"/>
              <a:t>by</a:t>
            </a:r>
            <a:r>
              <a:rPr lang="en-US" sz="3500" b="1" dirty="0" smtClean="0"/>
              <a:t>: </a:t>
            </a:r>
            <a:r>
              <a:rPr lang="en-US" sz="3500" b="1" dirty="0" err="1" smtClean="0"/>
              <a:t>Jannatul</a:t>
            </a:r>
            <a:r>
              <a:rPr lang="en-US" sz="3500" b="1" dirty="0" smtClean="0"/>
              <a:t> </a:t>
            </a:r>
            <a:r>
              <a:rPr lang="en-US" sz="3500" b="1" dirty="0"/>
              <a:t>Islam, Founder, WWHSDC and Graduate Candidate, MAEP, EPI, MUN</a:t>
            </a:r>
          </a:p>
          <a:p>
            <a:pPr defTabSz="4389438"/>
            <a:r>
              <a:rPr lang="en-US" sz="3500" b="1" dirty="0"/>
              <a:t>Content edited by: Dylan Odd, Erin Fletcher, </a:t>
            </a:r>
            <a:r>
              <a:rPr lang="en-US" sz="3500" b="1" dirty="0" smtClean="0"/>
              <a:t>F I M </a:t>
            </a:r>
            <a:r>
              <a:rPr lang="en-US" sz="3500" b="1" dirty="0" err="1" smtClean="0"/>
              <a:t>Muktadir</a:t>
            </a:r>
            <a:r>
              <a:rPr lang="en-US" sz="3500" b="1" dirty="0" smtClean="0"/>
              <a:t> </a:t>
            </a:r>
            <a:r>
              <a:rPr lang="en-US" sz="3500" b="1" dirty="0" err="1" smtClean="0"/>
              <a:t>Boksh</a:t>
            </a:r>
            <a:r>
              <a:rPr lang="en-US" sz="3500" b="1" dirty="0"/>
              <a:t>, Kimberley Whyte-Jones, </a:t>
            </a:r>
            <a:r>
              <a:rPr lang="en-US" sz="3500" b="1" dirty="0" err="1"/>
              <a:t>Temitope</a:t>
            </a:r>
            <a:r>
              <a:rPr lang="en-US" sz="3500" b="1" dirty="0"/>
              <a:t> T </a:t>
            </a:r>
            <a:r>
              <a:rPr lang="en-US" sz="3500" b="1" dirty="0" err="1" smtClean="0"/>
              <a:t>Onifade</a:t>
            </a:r>
            <a:r>
              <a:rPr lang="en-US" sz="3500" b="1" dirty="0" smtClean="0"/>
              <a:t>, </a:t>
            </a:r>
            <a:r>
              <a:rPr lang="en-US" sz="3500" b="1" dirty="0" err="1" smtClean="0"/>
              <a:t>Ayoola</a:t>
            </a:r>
            <a:r>
              <a:rPr lang="en-US" sz="3500" b="1" dirty="0" smtClean="0"/>
              <a:t> </a:t>
            </a:r>
            <a:r>
              <a:rPr lang="en-US" sz="3500" b="1" dirty="0"/>
              <a:t>S. </a:t>
            </a:r>
            <a:r>
              <a:rPr lang="en-US" sz="3500" b="1" dirty="0" err="1"/>
              <a:t>Odeyemi</a:t>
            </a:r>
            <a:r>
              <a:rPr lang="en-US" sz="3500" b="1" dirty="0"/>
              <a:t>, </a:t>
            </a:r>
            <a:endParaRPr lang="en-US" sz="3500" b="1" dirty="0" smtClean="0"/>
          </a:p>
          <a:p>
            <a:pPr defTabSz="4389438"/>
            <a:r>
              <a:rPr lang="en-US" sz="3500" b="1" dirty="0" err="1" smtClean="0"/>
              <a:t>Edu</a:t>
            </a:r>
            <a:r>
              <a:rPr lang="en-US" sz="3500" b="1" smtClean="0"/>
              <a:t> Banjo, </a:t>
            </a:r>
            <a:r>
              <a:rPr lang="en-US" sz="3500" b="1" dirty="0"/>
              <a:t>Ernest C. </a:t>
            </a:r>
            <a:r>
              <a:rPr lang="en-US" sz="3500" b="1" dirty="0" err="1"/>
              <a:t>Nwanguma</a:t>
            </a:r>
            <a:r>
              <a:rPr lang="en-US" sz="3500" b="1" dirty="0"/>
              <a:t>, Rebecca D. </a:t>
            </a:r>
            <a:r>
              <a:rPr lang="en-US" sz="3500" b="1" dirty="0" err="1"/>
              <a:t>Brushett</a:t>
            </a:r>
            <a:r>
              <a:rPr lang="en-US" sz="3500" b="1" dirty="0"/>
              <a:t>, Executive Members, WWHSDC and Graduate Candidate, MAEP, EPI, MUN</a:t>
            </a:r>
          </a:p>
        </p:txBody>
      </p:sp>
      <p:sp>
        <p:nvSpPr>
          <p:cNvPr id="2086" name="Text Box 38"/>
          <p:cNvSpPr txBox="1">
            <a:spLocks noChangeArrowheads="1"/>
          </p:cNvSpPr>
          <p:nvPr/>
        </p:nvSpPr>
        <p:spPr bwMode="auto">
          <a:xfrm>
            <a:off x="29520931" y="13886573"/>
            <a:ext cx="13758864" cy="617302"/>
          </a:xfrm>
          <a:prstGeom prst="rect">
            <a:avLst/>
          </a:prstGeom>
          <a:noFill/>
          <a:ln w="57150" cmpd="thinThick">
            <a:noFill/>
            <a:miter lim="800000"/>
            <a:headEnd/>
            <a:tailEnd/>
          </a:ln>
          <a:effectLst/>
        </p:spPr>
        <p:txBody>
          <a:bodyPr wrap="square" lIns="61170" tIns="30584" rIns="61170" bIns="30584">
            <a:spAutoFit/>
          </a:bodyPr>
          <a:lstStyle/>
          <a:p>
            <a:pPr marL="342900" indent="-342900" defTabSz="612775" eaLnBrk="0" hangingPunct="0">
              <a:lnSpc>
                <a:spcPct val="95000"/>
              </a:lnSpc>
              <a:spcBef>
                <a:spcPts val="600"/>
              </a:spcBef>
              <a:spcAft>
                <a:spcPts val="1200"/>
              </a:spcAft>
            </a:pPr>
            <a:r>
              <a:rPr lang="en-US" sz="3800" b="1" u="sng" dirty="0">
                <a:solidFill>
                  <a:schemeClr val="accent2">
                    <a:lumMod val="75000"/>
                  </a:schemeClr>
                </a:solidFill>
              </a:rPr>
              <a:t>Conference, seminar and workshops</a:t>
            </a:r>
          </a:p>
        </p:txBody>
      </p:sp>
      <p:sp>
        <p:nvSpPr>
          <p:cNvPr id="2087" name="Text Box 39"/>
          <p:cNvSpPr txBox="1">
            <a:spLocks noChangeArrowheads="1"/>
          </p:cNvSpPr>
          <p:nvPr/>
        </p:nvSpPr>
        <p:spPr bwMode="auto">
          <a:xfrm>
            <a:off x="15058697" y="6559550"/>
            <a:ext cx="13831614" cy="3816639"/>
          </a:xfrm>
          <a:prstGeom prst="rect">
            <a:avLst/>
          </a:prstGeom>
          <a:noFill/>
          <a:ln w="57150" cmpd="thinThick">
            <a:noFill/>
            <a:miter lim="800000"/>
            <a:headEnd/>
            <a:tailEnd/>
          </a:ln>
          <a:effectLst/>
        </p:spPr>
        <p:txBody>
          <a:bodyPr wrap="square" lIns="61170" tIns="30584" rIns="61170" bIns="30584">
            <a:spAutoFit/>
          </a:bodyPr>
          <a:lstStyle/>
          <a:p>
            <a:pPr>
              <a:spcBef>
                <a:spcPts val="600"/>
              </a:spcBef>
              <a:spcAft>
                <a:spcPts val="1200"/>
              </a:spcAft>
            </a:pPr>
            <a:r>
              <a:rPr lang="en-US" sz="3800" b="1" u="sng" dirty="0">
                <a:solidFill>
                  <a:schemeClr val="accent2">
                    <a:lumMod val="75000"/>
                  </a:schemeClr>
                </a:solidFill>
              </a:rPr>
              <a:t>Methods/Activities</a:t>
            </a:r>
            <a:endParaRPr lang="en-US" sz="3800" dirty="0">
              <a:solidFill>
                <a:schemeClr val="accent2">
                  <a:lumMod val="75000"/>
                </a:schemeClr>
              </a:solidFill>
            </a:endParaRPr>
          </a:p>
          <a:p>
            <a:pPr algn="just"/>
            <a:r>
              <a:rPr lang="en-US" sz="2500" dirty="0"/>
              <a:t>To attain our main goal, our activities include not limited in publishing an academic journal to build academic capability on sustainability; organizing and collaborating conference, seminar and workshops to promote awareness and disseminate academic knowledge on sustainability; running a blog to engage likely minded people around world and striving to extend sustainability activities through branching in different countries and collaborating with different organization</a:t>
            </a:r>
            <a:r>
              <a:rPr lang="en-US" sz="2500" dirty="0" smtClean="0"/>
              <a:t>.</a:t>
            </a:r>
          </a:p>
          <a:p>
            <a:pPr algn="just"/>
            <a:endParaRPr lang="en-US" sz="2800" dirty="0"/>
          </a:p>
          <a:p>
            <a:pPr>
              <a:spcBef>
                <a:spcPts val="600"/>
              </a:spcBef>
              <a:spcAft>
                <a:spcPts val="1200"/>
              </a:spcAft>
            </a:pPr>
            <a:r>
              <a:rPr lang="en-US" sz="3800" b="1" u="sng" dirty="0">
                <a:solidFill>
                  <a:schemeClr val="accent2">
                    <a:lumMod val="75000"/>
                  </a:schemeClr>
                </a:solidFill>
              </a:rPr>
              <a:t>Introduction to the Blog</a:t>
            </a:r>
            <a:r>
              <a:rPr lang="en-US" sz="3800" b="1" u="sng" dirty="0">
                <a:solidFill>
                  <a:schemeClr val="accent2">
                    <a:lumMod val="75000"/>
                  </a:schemeClr>
                </a:solidFill>
                <a:hlinkClick r:id="rId4"/>
              </a:rPr>
              <a:t> </a:t>
            </a:r>
            <a:endParaRPr lang="en-US" sz="2000" dirty="0">
              <a:latin typeface="Times New Roman" pitchFamily="18" charset="0"/>
            </a:endParaRPr>
          </a:p>
        </p:txBody>
      </p:sp>
      <p:sp>
        <p:nvSpPr>
          <p:cNvPr id="2088" name="Text Box 40"/>
          <p:cNvSpPr txBox="1">
            <a:spLocks noChangeArrowheads="1"/>
          </p:cNvSpPr>
          <p:nvPr/>
        </p:nvSpPr>
        <p:spPr bwMode="auto">
          <a:xfrm>
            <a:off x="29526236" y="6253942"/>
            <a:ext cx="13577558" cy="6294241"/>
          </a:xfrm>
          <a:prstGeom prst="rect">
            <a:avLst/>
          </a:prstGeom>
          <a:noFill/>
          <a:ln w="57150" cmpd="thinThick">
            <a:noFill/>
            <a:miter lim="800000"/>
            <a:headEnd/>
            <a:tailEnd/>
          </a:ln>
          <a:effectLst/>
        </p:spPr>
        <p:txBody>
          <a:bodyPr wrap="square" lIns="61170" tIns="30584" rIns="61170" bIns="30584">
            <a:spAutoFit/>
          </a:bodyPr>
          <a:lstStyle/>
          <a:p>
            <a:r>
              <a:rPr lang="en-US" sz="2500" b="1" dirty="0"/>
              <a:t>EDITORIAL BOARD</a:t>
            </a:r>
            <a:endParaRPr lang="en-US" sz="2500" dirty="0"/>
          </a:p>
          <a:p>
            <a:pPr algn="just">
              <a:spcBef>
                <a:spcPts val="600"/>
              </a:spcBef>
              <a:spcAft>
                <a:spcPts val="600"/>
              </a:spcAft>
            </a:pPr>
            <a:r>
              <a:rPr lang="en-US" sz="2500" b="1" dirty="0"/>
              <a:t>Beside others the list of MUN faculties </a:t>
            </a:r>
            <a:r>
              <a:rPr lang="en-US" sz="2500" b="1" dirty="0" smtClean="0"/>
              <a:t>in our editorial board are </a:t>
            </a:r>
            <a:r>
              <a:rPr lang="en-US" sz="2500" b="1" dirty="0"/>
              <a:t>as follows:</a:t>
            </a:r>
            <a:endParaRPr lang="en-US" sz="2500" dirty="0"/>
          </a:p>
          <a:p>
            <a:pPr algn="just">
              <a:spcBef>
                <a:spcPts val="600"/>
              </a:spcBef>
              <a:spcAft>
                <a:spcPts val="600"/>
              </a:spcAft>
            </a:pPr>
            <a:r>
              <a:rPr lang="en-US" sz="2500" b="1" dirty="0"/>
              <a:t>Editor-in-Chief</a:t>
            </a:r>
            <a:endParaRPr lang="en-US" sz="2500" dirty="0"/>
          </a:p>
          <a:p>
            <a:pPr algn="just"/>
            <a:r>
              <a:rPr lang="en-US" sz="2500" dirty="0"/>
              <a:t>Gabriela </a:t>
            </a:r>
            <a:r>
              <a:rPr lang="en-US" sz="2500" dirty="0" err="1"/>
              <a:t>Sabau</a:t>
            </a:r>
            <a:r>
              <a:rPr lang="en-US" sz="2500" dirty="0"/>
              <a:t> ​Ph.D., </a:t>
            </a:r>
            <a:r>
              <a:rPr lang="en-US" sz="2500" i="1" dirty="0"/>
              <a:t>Primary affiliation: Memorial </a:t>
            </a:r>
            <a:r>
              <a:rPr lang="en-US" sz="2500" i="1" dirty="0" smtClean="0"/>
              <a:t>University of Newfoundland</a:t>
            </a:r>
            <a:endParaRPr lang="en-US" sz="2500" dirty="0"/>
          </a:p>
          <a:p>
            <a:pPr algn="just">
              <a:spcBef>
                <a:spcPts val="600"/>
              </a:spcBef>
            </a:pPr>
            <a:r>
              <a:rPr lang="en-US" sz="2500" b="1" dirty="0"/>
              <a:t>Managing Editor: </a:t>
            </a:r>
            <a:r>
              <a:rPr lang="en-US" sz="2500" dirty="0" err="1"/>
              <a:t>Temitope</a:t>
            </a:r>
            <a:r>
              <a:rPr lang="en-US" sz="2500" dirty="0"/>
              <a:t> </a:t>
            </a:r>
            <a:r>
              <a:rPr lang="en-US" sz="2500" dirty="0" err="1"/>
              <a:t>Tunbi</a:t>
            </a:r>
            <a:r>
              <a:rPr lang="en-US" sz="2500" dirty="0"/>
              <a:t> </a:t>
            </a:r>
            <a:r>
              <a:rPr lang="en-US" sz="2500" dirty="0" err="1"/>
              <a:t>Onifade</a:t>
            </a:r>
            <a:r>
              <a:rPr lang="en-US" sz="2500" dirty="0"/>
              <a:t> LL.M.,  MAEP,</a:t>
            </a:r>
            <a:r>
              <a:rPr lang="en-US" sz="2500" i="1" dirty="0"/>
              <a:t> Memorial University of Newfoundland</a:t>
            </a:r>
            <a:endParaRPr lang="en-US" sz="2500" dirty="0"/>
          </a:p>
          <a:p>
            <a:pPr algn="just">
              <a:spcBef>
                <a:spcPts val="600"/>
              </a:spcBef>
            </a:pPr>
            <a:r>
              <a:rPr lang="en-US" sz="2500" b="1" dirty="0"/>
              <a:t>Editorial Members from Memorial University:</a:t>
            </a:r>
            <a:endParaRPr lang="en-US" sz="2500" dirty="0"/>
          </a:p>
          <a:p>
            <a:pPr algn="just"/>
            <a:r>
              <a:rPr lang="en-US" sz="2500" dirty="0"/>
              <a:t>Wade Bowers Ph.D., </a:t>
            </a:r>
            <a:r>
              <a:rPr lang="en-US" sz="2500" i="1" dirty="0"/>
              <a:t>Primary affiliation: Memorial </a:t>
            </a:r>
            <a:r>
              <a:rPr lang="en-US" sz="2500" i="1" dirty="0" smtClean="0"/>
              <a:t>University of Newfoundland</a:t>
            </a:r>
            <a:endParaRPr lang="en-US" sz="2500" dirty="0"/>
          </a:p>
          <a:p>
            <a:pPr algn="just"/>
            <a:r>
              <a:rPr lang="en-US" sz="2500" dirty="0"/>
              <a:t>Kelly </a:t>
            </a:r>
            <a:r>
              <a:rPr lang="en-US" sz="2500" dirty="0" err="1"/>
              <a:t>Vodden</a:t>
            </a:r>
            <a:r>
              <a:rPr lang="en-US" sz="2500" dirty="0"/>
              <a:t>, Ph.D., </a:t>
            </a:r>
            <a:r>
              <a:rPr lang="en-US" sz="2500" i="1" dirty="0"/>
              <a:t>Primary affiliation: Memorial </a:t>
            </a:r>
            <a:r>
              <a:rPr lang="en-US" sz="2500" i="1" dirty="0" smtClean="0"/>
              <a:t>University of Newfoundland</a:t>
            </a:r>
            <a:endParaRPr lang="en-US" sz="2500" dirty="0"/>
          </a:p>
          <a:p>
            <a:pPr algn="just"/>
            <a:r>
              <a:rPr lang="en-US" sz="2500" dirty="0"/>
              <a:t>Andreas </a:t>
            </a:r>
            <a:r>
              <a:rPr lang="en-US" sz="2500" dirty="0" err="1"/>
              <a:t>Klinke</a:t>
            </a:r>
            <a:r>
              <a:rPr lang="en-US" sz="2500" dirty="0"/>
              <a:t> M.A. and </a:t>
            </a:r>
            <a:r>
              <a:rPr lang="en-US" sz="2500" dirty="0" err="1"/>
              <a:t>Ph.D</a:t>
            </a:r>
            <a:r>
              <a:rPr lang="en-CA" sz="2500" dirty="0"/>
              <a:t>, </a:t>
            </a:r>
            <a:r>
              <a:rPr lang="en-US" sz="2500" i="1" dirty="0"/>
              <a:t>Primary affiliation: </a:t>
            </a:r>
            <a:r>
              <a:rPr lang="en-US" sz="2500" i="1" dirty="0" smtClean="0"/>
              <a:t>Memorial University of Newfoundland</a:t>
            </a:r>
            <a:endParaRPr lang="en-US" sz="2500" dirty="0"/>
          </a:p>
          <a:p>
            <a:pPr algn="just"/>
            <a:r>
              <a:rPr lang="en-US" sz="2500" dirty="0"/>
              <a:t>Jose Lam M.Sc</a:t>
            </a:r>
            <a:r>
              <a:rPr lang="en-US" sz="2500" dirty="0" smtClean="0"/>
              <a:t>., </a:t>
            </a:r>
            <a:r>
              <a:rPr lang="en-US" sz="2500" dirty="0"/>
              <a:t>M.B.A. and </a:t>
            </a:r>
            <a:r>
              <a:rPr lang="en-US" sz="2500" dirty="0" smtClean="0"/>
              <a:t>Ph.D., </a:t>
            </a:r>
            <a:r>
              <a:rPr lang="en-US" sz="2500" i="1" dirty="0"/>
              <a:t>Primary affiliation: Memorial </a:t>
            </a:r>
            <a:r>
              <a:rPr lang="en-US" sz="2500" i="1" dirty="0" smtClean="0"/>
              <a:t>University of Newfoundland</a:t>
            </a:r>
            <a:endParaRPr lang="en-US" sz="2500" dirty="0"/>
          </a:p>
          <a:p>
            <a:pPr algn="just"/>
            <a:r>
              <a:rPr lang="en-US" sz="2500" dirty="0"/>
              <a:t>Ivan </a:t>
            </a:r>
            <a:r>
              <a:rPr lang="en-US" sz="2500" dirty="0" err="1"/>
              <a:t>Savic</a:t>
            </a:r>
            <a:r>
              <a:rPr lang="en-US" sz="2500" dirty="0"/>
              <a:t>, Ph.D. (ABD-Columbia University), </a:t>
            </a:r>
            <a:r>
              <a:rPr lang="en-US" sz="2500" i="1" dirty="0"/>
              <a:t>Primary affiliation: Memorial University </a:t>
            </a:r>
            <a:r>
              <a:rPr lang="en-US" sz="2500" i="1" dirty="0" smtClean="0"/>
              <a:t>of Newfoundland</a:t>
            </a:r>
            <a:endParaRPr lang="en-US" sz="2500" dirty="0"/>
          </a:p>
          <a:p>
            <a:pPr algn="just"/>
            <a:r>
              <a:rPr lang="en-US" sz="2500" dirty="0"/>
              <a:t>Stephen Decker, Ph.D. (</a:t>
            </a:r>
            <a:r>
              <a:rPr lang="en-CA" sz="2500" dirty="0"/>
              <a:t>ABD – University of British Columbia), </a:t>
            </a:r>
            <a:r>
              <a:rPr lang="en-US" sz="2500" i="1" dirty="0"/>
              <a:t>Primary </a:t>
            </a:r>
            <a:r>
              <a:rPr lang="en-US" sz="2500" i="1" dirty="0" smtClean="0"/>
              <a:t>affiliation: </a:t>
            </a:r>
            <a:r>
              <a:rPr lang="en-US" sz="2500" i="1" dirty="0"/>
              <a:t>Memorial </a:t>
            </a:r>
            <a:r>
              <a:rPr lang="en-US" sz="2500" i="1" dirty="0" smtClean="0"/>
              <a:t>University</a:t>
            </a:r>
            <a:endParaRPr lang="en-US" sz="2500" dirty="0">
              <a:latin typeface="Times New Roman" pitchFamily="18" charset="0"/>
            </a:endParaRPr>
          </a:p>
        </p:txBody>
      </p:sp>
      <p:sp>
        <p:nvSpPr>
          <p:cNvPr id="2090" name="Text Box 42"/>
          <p:cNvSpPr txBox="1">
            <a:spLocks noChangeArrowheads="1"/>
          </p:cNvSpPr>
          <p:nvPr/>
        </p:nvSpPr>
        <p:spPr bwMode="auto">
          <a:xfrm>
            <a:off x="876485" y="6553200"/>
            <a:ext cx="13596260" cy="677108"/>
          </a:xfrm>
          <a:prstGeom prst="rect">
            <a:avLst/>
          </a:prstGeom>
          <a:noFill/>
          <a:ln w="9525">
            <a:noFill/>
            <a:miter lim="800000"/>
            <a:headEnd/>
            <a:tailEnd/>
          </a:ln>
          <a:effectLst/>
        </p:spPr>
        <p:txBody>
          <a:bodyPr wrap="square">
            <a:spAutoFit/>
          </a:bodyPr>
          <a:lstStyle/>
          <a:p>
            <a:pPr defTabSz="4389438">
              <a:spcBef>
                <a:spcPct val="50000"/>
              </a:spcBef>
            </a:pPr>
            <a:r>
              <a:rPr lang="en-US" sz="3800" b="1" dirty="0">
                <a:solidFill>
                  <a:schemeClr val="accent2">
                    <a:lumMod val="75000"/>
                  </a:schemeClr>
                </a:solidFill>
                <a:hlinkClick r:id="rId5" tooltip="Worldwide Holistic Sustainable Development Cooperation"/>
              </a:rPr>
              <a:t>Worldwide Holistic Sustainable Development Cooperation</a:t>
            </a:r>
            <a:endParaRPr lang="en-US" sz="3800" b="1" dirty="0">
              <a:solidFill>
                <a:schemeClr val="accent2">
                  <a:lumMod val="75000"/>
                </a:schemeClr>
              </a:solidFill>
            </a:endParaRPr>
          </a:p>
        </p:txBody>
      </p:sp>
      <p:pic>
        <p:nvPicPr>
          <p:cNvPr id="1026" name="Picture 2"/>
          <p:cNvPicPr>
            <a:picLocks noChangeAspect="1" noChangeArrowheads="1"/>
          </p:cNvPicPr>
          <p:nvPr/>
        </p:nvPicPr>
        <p:blipFill>
          <a:blip r:embed="rId6">
            <a:extLst>
              <a:ext uri="{28A0092B-C50C-407E-A947-70E740481C1C}">
                <a14:useLocalDpi xmlns:a14="http://schemas.microsoft.com/office/drawing/2010/main" xmlns="" val="0"/>
              </a:ext>
            </a:extLst>
          </a:blip>
          <a:srcRect/>
          <a:stretch>
            <a:fillRect/>
          </a:stretch>
        </p:blipFill>
        <p:spPr bwMode="auto">
          <a:xfrm>
            <a:off x="949826" y="844361"/>
            <a:ext cx="6533816" cy="28229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extBox 1"/>
          <p:cNvSpPr txBox="1"/>
          <p:nvPr/>
        </p:nvSpPr>
        <p:spPr>
          <a:xfrm>
            <a:off x="3705726" y="4235117"/>
            <a:ext cx="36912885" cy="1015663"/>
          </a:xfrm>
          <a:prstGeom prst="rect">
            <a:avLst/>
          </a:prstGeom>
          <a:noFill/>
        </p:spPr>
        <p:txBody>
          <a:bodyPr wrap="square" rtlCol="0">
            <a:spAutoFit/>
          </a:bodyPr>
          <a:lstStyle/>
          <a:p>
            <a:r>
              <a:rPr lang="en-US" sz="6000" dirty="0"/>
              <a:t>The Future of Nature, Sept.10-13, Grenfell Campus, Memorial University of Newfoundland </a:t>
            </a:r>
          </a:p>
        </p:txBody>
      </p:sp>
      <p:sp>
        <p:nvSpPr>
          <p:cNvPr id="30" name="Text Box 39"/>
          <p:cNvSpPr txBox="1">
            <a:spLocks noChangeArrowheads="1"/>
          </p:cNvSpPr>
          <p:nvPr/>
        </p:nvSpPr>
        <p:spPr bwMode="auto">
          <a:xfrm>
            <a:off x="15063951" y="15409423"/>
            <a:ext cx="13846065" cy="8787231"/>
          </a:xfrm>
          <a:prstGeom prst="rect">
            <a:avLst/>
          </a:prstGeom>
          <a:noFill/>
          <a:ln w="57150" cmpd="thinThick">
            <a:noFill/>
            <a:miter lim="800000"/>
            <a:headEnd/>
            <a:tailEnd/>
          </a:ln>
          <a:effectLst/>
        </p:spPr>
        <p:txBody>
          <a:bodyPr wrap="square" lIns="61170" tIns="30584" rIns="61170" bIns="30584">
            <a:spAutoFit/>
          </a:bodyPr>
          <a:lstStyle/>
          <a:p>
            <a:pPr algn="just"/>
            <a:r>
              <a:rPr lang="en-US" sz="2500" dirty="0" smtClean="0"/>
              <a:t>The Worldwide Holistic Sustainable Development Cooperation (WWHSDC) is presenting you with a platform to present your views and opinions to the world, through its blog. You can share your insights and read the views and opinions of people from around the world, educating yourself and others in the process. It will give you the opportunity you always wanted – to influence the world around you and not merely be a passive observer.</a:t>
            </a:r>
          </a:p>
          <a:p>
            <a:pPr algn="just"/>
            <a:r>
              <a:rPr lang="en-US" sz="2500" dirty="0" smtClean="0"/>
              <a:t>The </a:t>
            </a:r>
            <a:r>
              <a:rPr lang="en-US" sz="2500" dirty="0"/>
              <a:t>blog will feature monthly topics concerning the world around us and its development; authors will share their opinions on the topics selected, before the topic is thrown open for comments and opinions, so as to allow the full exploration of the topic.</a:t>
            </a:r>
          </a:p>
          <a:p>
            <a:pPr algn="just"/>
            <a:r>
              <a:rPr lang="en-US" sz="2500" dirty="0"/>
              <a:t>The blog will also feature news segments, where interesting developments around the world will be reported and will present an avenue for you to share your opinions on these happenings and gauge reactions to your opinions.</a:t>
            </a:r>
          </a:p>
          <a:p>
            <a:pPr algn="just"/>
            <a:r>
              <a:rPr lang="en-US" sz="2500" dirty="0"/>
              <a:t>Literary pieces in the form of pictures, videos, and stories will be posted regularly on the blog, all within the context of the development around us. Entries will be accepted and posted based on the </a:t>
            </a:r>
            <a:r>
              <a:rPr lang="en-US" sz="2500" dirty="0">
                <a:hlinkClick r:id="rId7" tooltip="Our Concepts"/>
              </a:rPr>
              <a:t>standards of our organization</a:t>
            </a:r>
            <a:r>
              <a:rPr lang="en-US" sz="2500" dirty="0"/>
              <a:t>, giving your work a large audience to appreciate your pieces and photos.</a:t>
            </a:r>
          </a:p>
          <a:p>
            <a:pPr algn="just"/>
            <a:r>
              <a:rPr lang="en-US" sz="2500" dirty="0"/>
              <a:t>Competitions will be organized at regular intervals, ranging from photo entries on selected topics, to stories and even best jokes. There will be many avenues to showcase all your many talents. At the end of the month, the commentator of the month will be chosen, and he or she will be given an opportunity to be the keynote writer for the subsequent month in addition to other rewards.</a:t>
            </a:r>
          </a:p>
          <a:p>
            <a:pPr algn="just"/>
            <a:r>
              <a:rPr lang="en-US" sz="2500" dirty="0"/>
              <a:t>Register now and unleash a world of unimaginable intellectual possibilities!</a:t>
            </a:r>
          </a:p>
          <a:p>
            <a:pPr algn="just">
              <a:spcAft>
                <a:spcPts val="600"/>
              </a:spcAft>
            </a:pPr>
            <a:endParaRPr lang="en-US" sz="2800" dirty="0" smtClean="0"/>
          </a:p>
          <a:p>
            <a:r>
              <a:rPr lang="en-US" sz="3400" b="1" u="sng" dirty="0">
                <a:solidFill>
                  <a:schemeClr val="accent2">
                    <a:lumMod val="75000"/>
                  </a:schemeClr>
                </a:solidFill>
              </a:rPr>
              <a:t>Journal for Worldwide Holistic Sustainable Development (JWHSD)</a:t>
            </a:r>
          </a:p>
        </p:txBody>
      </p:sp>
      <p:sp>
        <p:nvSpPr>
          <p:cNvPr id="31" name="Text Box 39"/>
          <p:cNvSpPr txBox="1">
            <a:spLocks noChangeArrowheads="1"/>
          </p:cNvSpPr>
          <p:nvPr/>
        </p:nvSpPr>
        <p:spPr bwMode="auto">
          <a:xfrm>
            <a:off x="15096660" y="10690116"/>
            <a:ext cx="9392444" cy="4678414"/>
          </a:xfrm>
          <a:prstGeom prst="rect">
            <a:avLst/>
          </a:prstGeom>
          <a:noFill/>
          <a:ln w="57150" cmpd="thinThick">
            <a:noFill/>
            <a:miter lim="800000"/>
            <a:headEnd/>
            <a:tailEnd/>
          </a:ln>
          <a:effectLst/>
        </p:spPr>
        <p:txBody>
          <a:bodyPr wrap="square" lIns="61170" tIns="30584" rIns="61170" bIns="30584">
            <a:spAutoFit/>
          </a:bodyPr>
          <a:lstStyle/>
          <a:p>
            <a:pPr algn="just"/>
            <a:r>
              <a:rPr lang="en-US" sz="2500" dirty="0"/>
              <a:t>The world is careening out of control, with technology improving by leaps and bounds, each new advancement leading to a myriad of unforeseen consequences. At the same time, the world is shrinking, with borders blurred by international treaties, international economic agreements and the Juggernauts often referred to as multinational corporations, wielding more power and having more money than many sovereign states</a:t>
            </a:r>
            <a:r>
              <a:rPr lang="en-US" sz="2500" dirty="0" smtClean="0"/>
              <a:t>.</a:t>
            </a:r>
          </a:p>
          <a:p>
            <a:pPr algn="just"/>
            <a:r>
              <a:rPr lang="en-US" sz="2500" dirty="0"/>
              <a:t>With all this craziness going on around us, it is easy to feel small and out of control. It is easy to feel like we cannot have a say in the affairs around us, to get intimidated by all the large scale happenings and to have our opinions and ideas trapped inside us.</a:t>
            </a:r>
          </a:p>
          <a:p>
            <a:pPr algn="just"/>
            <a:r>
              <a:rPr lang="en-US" sz="2500" dirty="0"/>
              <a:t>Today I bring you good news</a:t>
            </a:r>
            <a:r>
              <a:rPr lang="en-US" sz="2500" dirty="0" smtClean="0"/>
              <a:t>.</a:t>
            </a:r>
            <a:endParaRPr lang="en-US" sz="2500" dirty="0"/>
          </a:p>
        </p:txBody>
      </p:sp>
      <p:pic>
        <p:nvPicPr>
          <p:cNvPr id="1028" name="Picture 4"/>
          <p:cNvPicPr>
            <a:picLocks noChangeAspect="1" noChangeArrowheads="1"/>
          </p:cNvPicPr>
          <p:nvPr/>
        </p:nvPicPr>
        <p:blipFill>
          <a:blip r:embed="rId8">
            <a:extLst>
              <a:ext uri="{28A0092B-C50C-407E-A947-70E740481C1C}">
                <a14:useLocalDpi xmlns:a14="http://schemas.microsoft.com/office/drawing/2010/main" xmlns="" val="0"/>
              </a:ext>
            </a:extLst>
          </a:blip>
          <a:srcRect/>
          <a:stretch>
            <a:fillRect/>
          </a:stretch>
        </p:blipFill>
        <p:spPr bwMode="auto">
          <a:xfrm>
            <a:off x="24878339" y="10908448"/>
            <a:ext cx="3924465" cy="382352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TextBox 2"/>
          <p:cNvSpPr txBox="1"/>
          <p:nvPr/>
        </p:nvSpPr>
        <p:spPr>
          <a:xfrm>
            <a:off x="15070115" y="28520963"/>
            <a:ext cx="13775120" cy="3554819"/>
          </a:xfrm>
          <a:prstGeom prst="rect">
            <a:avLst/>
          </a:prstGeom>
          <a:noFill/>
        </p:spPr>
        <p:txBody>
          <a:bodyPr wrap="square" rtlCol="0">
            <a:spAutoFit/>
          </a:bodyPr>
          <a:lstStyle/>
          <a:p>
            <a:pPr algn="just"/>
            <a:r>
              <a:rPr lang="en-US" sz="2500" dirty="0"/>
              <a:t>The Journal for Worldwide Holistic Sustainable Development (JWHSD) with </a:t>
            </a:r>
            <a:r>
              <a:rPr lang="en-US" sz="2500" b="1" dirty="0"/>
              <a:t>ISSN 2409-9384 </a:t>
            </a:r>
            <a:r>
              <a:rPr lang="en-US" sz="2500" dirty="0"/>
              <a:t>is a forum for discussing the findings of scholars, practitioners and students interested in sustainable development research. The journal focuses on the social science and interdisciplinary approaches to sustainable development. The goal of the journal is to be the world’s largest peer reviewed open access journal reporting issues of sustainable development and ongoing research for addressing its challenges. The journal hopes to be a platform for identifying key issues and solutions to sustainable development challenges from an integrated perspective. </a:t>
            </a:r>
            <a:r>
              <a:rPr lang="en-US" sz="2500" dirty="0" smtClean="0"/>
              <a:t>For author guidelines: see </a:t>
            </a:r>
            <a:r>
              <a:rPr lang="en-US" sz="2500" dirty="0" smtClean="0">
                <a:hlinkClick r:id="rId9"/>
              </a:rPr>
              <a:t>http://wwhsdc.org/jwhsd/authors-guidelines/</a:t>
            </a:r>
            <a:r>
              <a:rPr lang="en-US" sz="2500" dirty="0" smtClean="0"/>
              <a:t> . </a:t>
            </a:r>
          </a:p>
          <a:p>
            <a:r>
              <a:rPr lang="en-US" sz="2500" b="1" dirty="0" smtClean="0">
                <a:solidFill>
                  <a:srgbClr val="FF0000"/>
                </a:solidFill>
              </a:rPr>
              <a:t>We </a:t>
            </a:r>
            <a:r>
              <a:rPr lang="en-US" sz="2500" b="1" dirty="0">
                <a:solidFill>
                  <a:srgbClr val="FF0000"/>
                </a:solidFill>
              </a:rPr>
              <a:t>welcome submissions year-round</a:t>
            </a:r>
            <a:r>
              <a:rPr lang="en-US" sz="2500" b="1" dirty="0" smtClean="0">
                <a:solidFill>
                  <a:srgbClr val="FF0000"/>
                </a:solidFill>
              </a:rPr>
              <a:t>.</a:t>
            </a:r>
            <a:endParaRPr lang="en-US" sz="2500" b="1" dirty="0">
              <a:solidFill>
                <a:srgbClr val="FF0000"/>
              </a:solidFill>
            </a:endParaRPr>
          </a:p>
        </p:txBody>
      </p:sp>
      <p:pic>
        <p:nvPicPr>
          <p:cNvPr id="1029" name="Picture 5"/>
          <p:cNvPicPr>
            <a:picLocks noChangeAspect="1" noChangeArrowheads="1"/>
          </p:cNvPicPr>
          <p:nvPr/>
        </p:nvPicPr>
        <p:blipFill>
          <a:blip r:embed="rId10">
            <a:extLst>
              <a:ext uri="{28A0092B-C50C-407E-A947-70E740481C1C}">
                <a14:useLocalDpi xmlns:a14="http://schemas.microsoft.com/office/drawing/2010/main" xmlns="" val="0"/>
              </a:ext>
            </a:extLst>
          </a:blip>
          <a:srcRect/>
          <a:stretch>
            <a:fillRect/>
          </a:stretch>
        </p:blipFill>
        <p:spPr bwMode="auto">
          <a:xfrm>
            <a:off x="19588684" y="24545268"/>
            <a:ext cx="5648934" cy="39519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11">
            <a:extLst>
              <a:ext uri="{28A0092B-C50C-407E-A947-70E740481C1C}">
                <a14:useLocalDpi xmlns:a14="http://schemas.microsoft.com/office/drawing/2010/main" xmlns="" val="0"/>
              </a:ext>
            </a:extLst>
          </a:blip>
          <a:srcRect/>
          <a:stretch>
            <a:fillRect/>
          </a:stretch>
        </p:blipFill>
        <p:spPr bwMode="auto">
          <a:xfrm>
            <a:off x="29626630" y="12824237"/>
            <a:ext cx="5836317" cy="11183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35479572" y="13199367"/>
            <a:ext cx="7735440" cy="477054"/>
          </a:xfrm>
          <a:prstGeom prst="rect">
            <a:avLst/>
          </a:prstGeom>
          <a:solidFill>
            <a:schemeClr val="accent5">
              <a:lumMod val="75000"/>
            </a:schemeClr>
          </a:solidFill>
          <a:scene3d>
            <a:camera prst="orthographicFront"/>
            <a:lightRig rig="threePt" dir="t"/>
          </a:scene3d>
          <a:sp3d>
            <a:bevelT w="101600" h="101600"/>
          </a:sp3d>
        </p:spPr>
        <p:txBody>
          <a:bodyPr wrap="square" rtlCol="0">
            <a:spAutoFit/>
          </a:bodyPr>
          <a:lstStyle/>
          <a:p>
            <a:pPr algn="l">
              <a:spcBef>
                <a:spcPts val="1200"/>
              </a:spcBef>
              <a:spcAft>
                <a:spcPts val="1200"/>
              </a:spcAft>
            </a:pPr>
            <a:r>
              <a:rPr lang="fi-FI" sz="2500" dirty="0" smtClean="0"/>
              <a:t>Please Visit</a:t>
            </a:r>
            <a:r>
              <a:rPr lang="fi-FI" sz="2500" dirty="0"/>
              <a:t>: </a:t>
            </a:r>
            <a:r>
              <a:rPr lang="fi-FI" sz="2500" u="sng" dirty="0">
                <a:hlinkClick r:id="rId12"/>
              </a:rPr>
              <a:t>http://wwhsdc.org/jwhsd/call-for-papers</a:t>
            </a:r>
            <a:r>
              <a:rPr lang="fi-FI" sz="2500" u="sng" dirty="0" smtClean="0">
                <a:hlinkClick r:id="rId12"/>
              </a:rPr>
              <a:t>/</a:t>
            </a:r>
            <a:endParaRPr lang="fi-FI" sz="2500" u="sng" dirty="0" smtClean="0"/>
          </a:p>
        </p:txBody>
      </p:sp>
      <p:sp>
        <p:nvSpPr>
          <p:cNvPr id="37" name="Text Box 38"/>
          <p:cNvSpPr txBox="1">
            <a:spLocks noChangeArrowheads="1"/>
          </p:cNvSpPr>
          <p:nvPr/>
        </p:nvSpPr>
        <p:spPr bwMode="auto">
          <a:xfrm>
            <a:off x="29581913" y="14949375"/>
            <a:ext cx="7183273" cy="3139531"/>
          </a:xfrm>
          <a:prstGeom prst="rect">
            <a:avLst/>
          </a:prstGeom>
          <a:noFill/>
          <a:ln w="57150" cmpd="thinThick">
            <a:noFill/>
            <a:miter lim="800000"/>
            <a:headEnd/>
            <a:tailEnd/>
          </a:ln>
          <a:effectLst/>
        </p:spPr>
        <p:txBody>
          <a:bodyPr wrap="square" lIns="61170" tIns="30584" rIns="61170" bIns="30584">
            <a:spAutoFit/>
          </a:bodyPr>
          <a:lstStyle/>
          <a:p>
            <a:pPr algn="just"/>
            <a:r>
              <a:rPr lang="en-US" sz="2500" dirty="0"/>
              <a:t>We organize, collaborate and participate conference, seminar and workshops to promote awareness and disseminate academic knowledge on sustainability. We collaborated and our executives participated in different events all over the world since inceptions. Our upcoming conference theme and brief information are as follows:</a:t>
            </a:r>
          </a:p>
        </p:txBody>
      </p:sp>
      <p:pic>
        <p:nvPicPr>
          <p:cNvPr id="1031" name="Picture 7"/>
          <p:cNvPicPr>
            <a:picLocks noChangeAspect="1" noChangeArrowheads="1"/>
          </p:cNvPicPr>
          <p:nvPr/>
        </p:nvPicPr>
        <p:blipFill>
          <a:blip r:embed="rId13">
            <a:extLst>
              <a:ext uri="{28A0092B-C50C-407E-A947-70E740481C1C}">
                <a14:useLocalDpi xmlns:a14="http://schemas.microsoft.com/office/drawing/2010/main" xmlns="" val="0"/>
              </a:ext>
            </a:extLst>
          </a:blip>
          <a:srcRect/>
          <a:stretch>
            <a:fillRect/>
          </a:stretch>
        </p:blipFill>
        <p:spPr bwMode="auto">
          <a:xfrm>
            <a:off x="36985904" y="14883191"/>
            <a:ext cx="6242363" cy="31395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9" name="Text Box 38"/>
          <p:cNvSpPr txBox="1">
            <a:spLocks noChangeArrowheads="1"/>
          </p:cNvSpPr>
          <p:nvPr/>
        </p:nvSpPr>
        <p:spPr bwMode="auto">
          <a:xfrm>
            <a:off x="29581912" y="18339174"/>
            <a:ext cx="13699687" cy="9756727"/>
          </a:xfrm>
          <a:prstGeom prst="rect">
            <a:avLst/>
          </a:prstGeom>
          <a:noFill/>
          <a:ln w="57150" cmpd="thinThick">
            <a:noFill/>
            <a:miter lim="800000"/>
            <a:headEnd/>
            <a:tailEnd/>
          </a:ln>
          <a:effectLst/>
        </p:spPr>
        <p:txBody>
          <a:bodyPr wrap="square" lIns="61170" tIns="30584" rIns="61170" bIns="30584">
            <a:spAutoFit/>
          </a:bodyPr>
          <a:lstStyle/>
          <a:p>
            <a:pPr>
              <a:spcAft>
                <a:spcPts val="1200"/>
              </a:spcAft>
            </a:pPr>
            <a:r>
              <a:rPr lang="en-US" sz="2500" b="1" u="sng" dirty="0"/>
              <a:t>Inaugural WWHSDC Conference at  Grenfell Campus, Memorial University</a:t>
            </a:r>
            <a:endParaRPr lang="en-US" sz="2500" dirty="0"/>
          </a:p>
          <a:p>
            <a:pPr algn="just">
              <a:spcAft>
                <a:spcPts val="600"/>
              </a:spcAft>
            </a:pPr>
            <a:r>
              <a:rPr lang="en-US" sz="2500" b="1" dirty="0"/>
              <a:t>Theme of the Conference: </a:t>
            </a:r>
            <a:r>
              <a:rPr lang="en-US" sz="2500" dirty="0"/>
              <a:t>Collaboration for Sustainable Communities</a:t>
            </a:r>
          </a:p>
          <a:p>
            <a:pPr algn="just"/>
            <a:r>
              <a:rPr lang="en-US" sz="2500" b="1" dirty="0"/>
              <a:t>Host: </a:t>
            </a:r>
            <a:r>
              <a:rPr lang="en-US" sz="2500" dirty="0"/>
              <a:t>Worldwide Holistic Sustainable Development Cooperation (WWHSDC) and collaborative partners.</a:t>
            </a:r>
          </a:p>
          <a:p>
            <a:pPr algn="just">
              <a:spcBef>
                <a:spcPts val="600"/>
              </a:spcBef>
            </a:pPr>
            <a:r>
              <a:rPr lang="en-US" sz="2500" b="1" dirty="0"/>
              <a:t>Venue:</a:t>
            </a:r>
            <a:r>
              <a:rPr lang="en-US" sz="2500" dirty="0"/>
              <a:t> Grenfell Campus Room FA 224</a:t>
            </a:r>
          </a:p>
          <a:p>
            <a:pPr algn="just">
              <a:spcBef>
                <a:spcPts val="600"/>
              </a:spcBef>
            </a:pPr>
            <a:r>
              <a:rPr lang="en-US" sz="2500" b="1" dirty="0"/>
              <a:t>Potential Date: </a:t>
            </a:r>
            <a:r>
              <a:rPr lang="en-US" sz="2500" dirty="0"/>
              <a:t>13 November, 2015 on Friday.</a:t>
            </a:r>
          </a:p>
          <a:p>
            <a:pPr algn="just">
              <a:spcBef>
                <a:spcPts val="600"/>
              </a:spcBef>
            </a:pPr>
            <a:r>
              <a:rPr lang="en-US" sz="2500" b="1" dirty="0"/>
              <a:t>Target Audience:</a:t>
            </a:r>
            <a:r>
              <a:rPr lang="en-US" sz="2500" dirty="0"/>
              <a:t> Faculty members and researchers, Graduate students, Undergraduate students, Local community groups and government agencies and NGOs</a:t>
            </a:r>
          </a:p>
          <a:p>
            <a:pPr algn="just">
              <a:spcBef>
                <a:spcPts val="600"/>
              </a:spcBef>
            </a:pPr>
            <a:r>
              <a:rPr lang="en-US" sz="2500" b="1" dirty="0"/>
              <a:t>Event goals:</a:t>
            </a:r>
            <a:endParaRPr lang="en-US" sz="2500" dirty="0"/>
          </a:p>
          <a:p>
            <a:pPr algn="just">
              <a:buFont typeface="Wingdings" pitchFamily="2" charset="2"/>
              <a:buChar char="Ø"/>
            </a:pPr>
            <a:r>
              <a:rPr lang="en-US" sz="2500" dirty="0" smtClean="0"/>
              <a:t>An </a:t>
            </a:r>
            <a:r>
              <a:rPr lang="en-US" sz="2500" dirty="0"/>
              <a:t>innovative way to build strong partnerships and collaboration on sustainable community issues with different stakeholders ranging from Grenfell Campus students, faculties and staff, International environmental certification organizations, Government agencies and NGOs, plus  local/traditional organizations in Corner Brook and on the West Coast of Newfoundland.</a:t>
            </a:r>
          </a:p>
          <a:p>
            <a:pPr algn="just">
              <a:buFont typeface="Wingdings" pitchFamily="2" charset="2"/>
              <a:buChar char="Ø"/>
            </a:pPr>
            <a:r>
              <a:rPr lang="en-US" sz="2500" dirty="0"/>
              <a:t>The inaugural conference/workshop will signal the official launching of </a:t>
            </a:r>
            <a:r>
              <a:rPr lang="en-US" sz="2500" dirty="0" err="1"/>
              <a:t>theWWHSDC’s</a:t>
            </a:r>
            <a:r>
              <a:rPr lang="en-US" sz="2500" dirty="0"/>
              <a:t> academic journal (Journal for Worldwide Holistic Sustainable Development-JWHSD)and will be the first of what we hope will become an annual conference. This will help fill a vacuum by championing a platform for annual conferences and an academic journal supported by the Grenfell community.</a:t>
            </a:r>
          </a:p>
          <a:p>
            <a:pPr algn="just">
              <a:buFont typeface="Wingdings" pitchFamily="2" charset="2"/>
              <a:buChar char="Ø"/>
            </a:pPr>
            <a:r>
              <a:rPr lang="en-US" sz="2500" dirty="0"/>
              <a:t>This initiative will be the first in a series aiming to project sustainability collaboration and networking opportunities at the Environmental Policy Institute, Grenfell Campus and Corner Brook community to the world.</a:t>
            </a:r>
          </a:p>
          <a:p>
            <a:pPr algn="just">
              <a:buFont typeface="Wingdings" pitchFamily="2" charset="2"/>
              <a:buChar char="Ø"/>
            </a:pPr>
            <a:r>
              <a:rPr lang="en-US" sz="2500" dirty="0"/>
              <a:t>We want to hear from you! This event will host </a:t>
            </a:r>
            <a:r>
              <a:rPr lang="en-US" sz="2500" dirty="0" smtClean="0"/>
              <a:t>a Q&amp;A </a:t>
            </a:r>
            <a:r>
              <a:rPr lang="en-US" sz="2500" dirty="0"/>
              <a:t>session/forum aiming to identify the most pressing sustainability issues in the community and desirable ways to deal with them</a:t>
            </a:r>
          </a:p>
          <a:p>
            <a:pPr algn="just"/>
            <a:endParaRPr lang="en-US" sz="2500" dirty="0"/>
          </a:p>
        </p:txBody>
      </p:sp>
      <p:sp>
        <p:nvSpPr>
          <p:cNvPr id="5" name="TextBox 4"/>
          <p:cNvSpPr txBox="1"/>
          <p:nvPr/>
        </p:nvSpPr>
        <p:spPr>
          <a:xfrm>
            <a:off x="29576112" y="28109914"/>
            <a:ext cx="13672151" cy="4231928"/>
          </a:xfrm>
          <a:prstGeom prst="rect">
            <a:avLst/>
          </a:prstGeom>
          <a:noFill/>
        </p:spPr>
        <p:txBody>
          <a:bodyPr wrap="square" rtlCol="0">
            <a:spAutoFit/>
          </a:bodyPr>
          <a:lstStyle/>
          <a:p>
            <a:r>
              <a:rPr lang="en-US" sz="3400" b="1" u="sng" dirty="0">
                <a:solidFill>
                  <a:schemeClr val="accent2">
                    <a:lumMod val="75000"/>
                  </a:schemeClr>
                </a:solidFill>
              </a:rPr>
              <a:t>Moving forward</a:t>
            </a:r>
          </a:p>
          <a:p>
            <a:pPr algn="just"/>
            <a:endParaRPr lang="en-US" sz="1600" dirty="0" smtClean="0"/>
          </a:p>
          <a:p>
            <a:pPr algn="just"/>
            <a:r>
              <a:rPr lang="en-US" sz="2500" dirty="0" smtClean="0"/>
              <a:t>We </a:t>
            </a:r>
            <a:r>
              <a:rPr lang="en-US" sz="2500" dirty="0"/>
              <a:t>are aiming to attain sustainable development goals through collaborative movement. Our members and executives are serious about branching out into public engagement and education. We believe, “getting people to really see where holistic sustainable development can fit into their lives or policies is the first step to achieving a more sustainable world”.</a:t>
            </a:r>
          </a:p>
          <a:p>
            <a:pPr>
              <a:spcBef>
                <a:spcPts val="1200"/>
              </a:spcBef>
            </a:pPr>
            <a:r>
              <a:rPr lang="en-US" sz="2800" b="1" dirty="0">
                <a:solidFill>
                  <a:srgbClr val="FF0000"/>
                </a:solidFill>
              </a:rPr>
              <a:t>Our urge to you …………………………Live Simply Live </a:t>
            </a:r>
            <a:r>
              <a:rPr lang="en-US" sz="2800" b="1" dirty="0" smtClean="0">
                <a:solidFill>
                  <a:srgbClr val="FF0000"/>
                </a:solidFill>
              </a:rPr>
              <a:t>Lively</a:t>
            </a:r>
          </a:p>
          <a:p>
            <a:pPr algn="l">
              <a:spcBef>
                <a:spcPts val="1200"/>
              </a:spcBef>
            </a:pPr>
            <a:r>
              <a:rPr lang="en-US" sz="2800" dirty="0" smtClean="0"/>
              <a:t>                   Let's </a:t>
            </a:r>
            <a:r>
              <a:rPr lang="en-US" sz="2800" dirty="0"/>
              <a:t>spread the word</a:t>
            </a:r>
            <a:r>
              <a:rPr lang="en-US" sz="2800" dirty="0" smtClean="0"/>
              <a:t>... </a:t>
            </a:r>
            <a:endParaRPr lang="en-US" sz="2800" dirty="0" smtClean="0">
              <a:solidFill>
                <a:srgbClr val="FF0000"/>
              </a:solidFill>
            </a:endParaRPr>
          </a:p>
          <a:p>
            <a:endParaRPr lang="en-US" sz="2500" dirty="0" smtClean="0"/>
          </a:p>
          <a:p>
            <a:r>
              <a:rPr lang="en-US" sz="1700" i="1" dirty="0"/>
              <a:t>More information on the WWHSDC can be found at </a:t>
            </a:r>
            <a:r>
              <a:rPr lang="en-US" sz="1700" i="1" u="sng" dirty="0">
                <a:hlinkClick r:id="rId14"/>
              </a:rPr>
              <a:t>http://wwhsdc.org/</a:t>
            </a:r>
            <a:r>
              <a:rPr lang="en-US" sz="1700" i="1" dirty="0"/>
              <a:t> or feel free to contact </a:t>
            </a:r>
            <a:r>
              <a:rPr lang="en-US" sz="1700" i="1" dirty="0" err="1"/>
              <a:t>Jannatul</a:t>
            </a:r>
            <a:r>
              <a:rPr lang="en-US" sz="1700" i="1" dirty="0"/>
              <a:t> directly at </a:t>
            </a:r>
            <a:r>
              <a:rPr lang="en-US" sz="1700" i="1" u="sng" dirty="0">
                <a:hlinkClick r:id="rId15"/>
              </a:rPr>
              <a:t>wwhsdc@gmail.com</a:t>
            </a:r>
            <a:endParaRPr lang="en-US" sz="1700" dirty="0"/>
          </a:p>
        </p:txBody>
      </p:sp>
      <p:pic>
        <p:nvPicPr>
          <p:cNvPr id="41" name="Picture 40" descr="Tweet about this on Twitter">
            <a:hlinkClick r:id="rId16" tgtFrame="&quot;_blank&quot;"/>
          </p:cNvPr>
          <p:cNvPicPr/>
          <p:nvPr/>
        </p:nvPicPr>
        <p:blipFill>
          <a:blip r:embed="rId17"/>
          <a:srcRect/>
          <a:stretch>
            <a:fillRect/>
          </a:stretch>
        </p:blipFill>
        <p:spPr bwMode="auto">
          <a:xfrm>
            <a:off x="35388329" y="31189168"/>
            <a:ext cx="609600" cy="609600"/>
          </a:xfrm>
          <a:prstGeom prst="rect">
            <a:avLst/>
          </a:prstGeom>
          <a:noFill/>
          <a:ln w="9525">
            <a:noFill/>
            <a:miter lim="800000"/>
            <a:headEnd/>
            <a:tailEnd/>
          </a:ln>
        </p:spPr>
      </p:pic>
      <p:pic>
        <p:nvPicPr>
          <p:cNvPr id="42" name="Picture 41" descr="Print this page">
            <a:hlinkClick r:id="rId18"/>
          </p:cNvPr>
          <p:cNvPicPr/>
          <p:nvPr/>
        </p:nvPicPr>
        <p:blipFill>
          <a:blip r:embed="rId19"/>
          <a:srcRect/>
          <a:stretch>
            <a:fillRect/>
          </a:stretch>
        </p:blipFill>
        <p:spPr bwMode="auto">
          <a:xfrm>
            <a:off x="36246976" y="31189168"/>
            <a:ext cx="609600" cy="609600"/>
          </a:xfrm>
          <a:prstGeom prst="rect">
            <a:avLst/>
          </a:prstGeom>
          <a:noFill/>
          <a:ln w="9525">
            <a:noFill/>
            <a:miter lim="800000"/>
            <a:headEnd/>
            <a:tailEnd/>
          </a:ln>
        </p:spPr>
      </p:pic>
      <p:pic>
        <p:nvPicPr>
          <p:cNvPr id="43" name="Picture 42" descr="Share on Facebook">
            <a:hlinkClick r:id="rId20" tgtFrame="&quot;_blank&quot;"/>
          </p:cNvPr>
          <p:cNvPicPr/>
          <p:nvPr/>
        </p:nvPicPr>
        <p:blipFill>
          <a:blip r:embed="rId21"/>
          <a:srcRect/>
          <a:stretch>
            <a:fillRect/>
          </a:stretch>
        </p:blipFill>
        <p:spPr bwMode="auto">
          <a:xfrm>
            <a:off x="37141184" y="31164399"/>
            <a:ext cx="609600" cy="609600"/>
          </a:xfrm>
          <a:prstGeom prst="rect">
            <a:avLst/>
          </a:prstGeom>
          <a:noFill/>
          <a:ln w="9525">
            <a:noFill/>
            <a:miter lim="800000"/>
            <a:headEnd/>
            <a:tailEnd/>
          </a:ln>
        </p:spPr>
      </p:pic>
      <p:pic>
        <p:nvPicPr>
          <p:cNvPr id="44" name="Picture 43" descr="Email this to someone">
            <a:hlinkClick r:id="rId22"/>
          </p:cNvPr>
          <p:cNvPicPr/>
          <p:nvPr/>
        </p:nvPicPr>
        <p:blipFill>
          <a:blip r:embed="rId23"/>
          <a:srcRect/>
          <a:stretch>
            <a:fillRect/>
          </a:stretch>
        </p:blipFill>
        <p:spPr bwMode="auto">
          <a:xfrm>
            <a:off x="37973874" y="31155888"/>
            <a:ext cx="609600" cy="609600"/>
          </a:xfrm>
          <a:prstGeom prst="rect">
            <a:avLst/>
          </a:prstGeom>
          <a:noFill/>
          <a:ln w="9525">
            <a:noFill/>
            <a:miter lim="800000"/>
            <a:headEnd/>
            <a:tailEnd/>
          </a:ln>
        </p:spPr>
      </p:pic>
      <p:pic>
        <p:nvPicPr>
          <p:cNvPr id="45" name="Picture 44" descr="Share on Google+">
            <a:hlinkClick r:id="rId24" tgtFrame="&quot;_blank&quot;"/>
          </p:cNvPr>
          <p:cNvPicPr/>
          <p:nvPr/>
        </p:nvPicPr>
        <p:blipFill>
          <a:blip r:embed="rId25"/>
          <a:srcRect/>
          <a:stretch>
            <a:fillRect/>
          </a:stretch>
        </p:blipFill>
        <p:spPr bwMode="auto">
          <a:xfrm>
            <a:off x="38749922" y="31145218"/>
            <a:ext cx="609600" cy="609600"/>
          </a:xfrm>
          <a:prstGeom prst="rect">
            <a:avLst/>
          </a:prstGeom>
          <a:noFill/>
          <a:ln w="9525">
            <a:noFill/>
            <a:miter lim="800000"/>
            <a:headEnd/>
            <a:tailEnd/>
          </a:ln>
        </p:spPr>
      </p:pic>
      <p:pic>
        <p:nvPicPr>
          <p:cNvPr id="46" name="Picture 45" descr="Share on LinkedIn">
            <a:hlinkClick r:id="rId26" tgtFrame="&quot;_blank&quot;"/>
          </p:cNvPr>
          <p:cNvPicPr/>
          <p:nvPr/>
        </p:nvPicPr>
        <p:blipFill>
          <a:blip r:embed="rId27"/>
          <a:srcRect/>
          <a:stretch>
            <a:fillRect/>
          </a:stretch>
        </p:blipFill>
        <p:spPr bwMode="auto">
          <a:xfrm>
            <a:off x="39521617" y="31155888"/>
            <a:ext cx="609600" cy="609600"/>
          </a:xfrm>
          <a:prstGeom prst="rect">
            <a:avLst/>
          </a:prstGeom>
          <a:noFill/>
          <a:ln w="9525">
            <a:noFill/>
            <a:miter lim="800000"/>
            <a:headEnd/>
            <a:tailEnd/>
          </a:ln>
        </p:spPr>
      </p:pic>
      <p:sp>
        <p:nvSpPr>
          <p:cNvPr id="11" name="Text Box 6"/>
          <p:cNvSpPr txBox="1">
            <a:spLocks noChangeArrowheads="1"/>
          </p:cNvSpPr>
          <p:nvPr/>
        </p:nvSpPr>
        <p:spPr bwMode="auto">
          <a:xfrm>
            <a:off x="36343245" y="1130531"/>
            <a:ext cx="6700058" cy="2527069"/>
          </a:xfrm>
          <a:prstGeom prst="rect">
            <a:avLst/>
          </a:prstGeom>
          <a:solidFill>
            <a:srgbClr val="FFFFFF"/>
          </a:solidFill>
          <a:ln w="63500" cmpd="thickThin">
            <a:solidFill>
              <a:srgbClr val="4F81BD"/>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rgbClr val="00B050"/>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rgbClr val="00B050"/>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100" b="1" dirty="0" smtClean="0">
              <a:solidFill>
                <a:srgbClr val="00B050"/>
              </a:solidFill>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rgbClr val="00B050"/>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rgbClr val="00B050"/>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100" b="1" dirty="0" smtClean="0">
              <a:solidFill>
                <a:srgbClr val="00B050"/>
              </a:solidFill>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00B050"/>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800" b="1" dirty="0" smtClean="0">
              <a:solidFill>
                <a:srgbClr val="00B050"/>
              </a:solidFill>
              <a:latin typeface="Times New Roman" pitchFamily="18" charset="0"/>
              <a:cs typeface="Arial" pitchFamily="34" charset="0"/>
            </a:endParaRPr>
          </a:p>
          <a:p>
            <a:pPr algn="l"/>
            <a:r>
              <a:rPr lang="en-US" sz="3600" b="1" dirty="0" smtClean="0">
                <a:solidFill>
                  <a:srgbClr val="00B050"/>
                </a:solidFill>
                <a:latin typeface="Times New Roman" pitchFamily="18" charset="0"/>
                <a:cs typeface="Arial" pitchFamily="34" charset="0"/>
              </a:rPr>
              <a:t>Collaborating for Sustainability</a:t>
            </a:r>
            <a:endParaRPr lang="fi-FI" sz="5400" dirty="0" smtClean="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00B050"/>
              </a:solidFill>
              <a:effectLst/>
              <a:latin typeface="Times New Roman" pitchFamily="18" charset="0"/>
              <a:cs typeface="Arial" pitchFamily="34" charset="0"/>
            </a:endParaRPr>
          </a:p>
        </p:txBody>
      </p:sp>
      <p:sp>
        <p:nvSpPr>
          <p:cNvPr id="12" name="Text Box 7"/>
          <p:cNvSpPr txBox="1">
            <a:spLocks noChangeArrowheads="1"/>
          </p:cNvSpPr>
          <p:nvPr/>
        </p:nvSpPr>
        <p:spPr bwMode="auto">
          <a:xfrm>
            <a:off x="36459621" y="1429790"/>
            <a:ext cx="6350924" cy="1346662"/>
          </a:xfrm>
          <a:prstGeom prst="rect">
            <a:avLst/>
          </a:prstGeom>
          <a:solidFill>
            <a:srgbClr val="FFFF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B050"/>
            </a:extrusionClr>
          </a:sp3d>
        </p:spPr>
        <p:txBody>
          <a:bodyPr vert="horz" wrap="square" lIns="91440" tIns="45720" rIns="91440" bIns="45720" numCol="1" anchor="t" anchorCtr="0" compatLnSpc="1">
            <a:prstTxWarp prst="textNoShape">
              <a:avLst/>
            </a:prstTxWarp>
            <a:flatTx/>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i-FI" sz="3600" b="1" i="0" u="none" strike="noStrike" cap="none" normalizeH="0" baseline="0" dirty="0" smtClean="0">
                <a:ln>
                  <a:noFill/>
                </a:ln>
                <a:solidFill>
                  <a:schemeClr val="tx1"/>
                </a:solidFill>
                <a:effectLst/>
                <a:latin typeface="Calibri" pitchFamily="34" charset="0"/>
                <a:cs typeface="Arial" pitchFamily="34" charset="0"/>
              </a:rPr>
              <a:t>Motto: Live Simply Live Lively</a:t>
            </a:r>
            <a:endParaRPr kumimoji="0" lang="fi-FI"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1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412</TotalTime>
  <Words>1273</Words>
  <Application>Microsoft Office PowerPoint</Application>
  <PresentationFormat>Custom</PresentationFormat>
  <Paragraphs>91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Slide 1</vt:lpstr>
    </vt:vector>
  </TitlesOfParts>
  <Company>MegaPrint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Tri-Fold Template</dc:title>
  <dc:creator>Ethan Shulda;www.postersession.com</dc:creator>
  <cp:keywords>www.postersession.com</cp:keywords>
  <dc:description>©MegaPrint Inc. 2009-2015</dc:description>
  <cp:lastModifiedBy>User</cp:lastModifiedBy>
  <cp:revision>68</cp:revision>
  <cp:lastPrinted>2015-03-31T18:23:14Z</cp:lastPrinted>
  <dcterms:created xsi:type="dcterms:W3CDTF">2008-12-04T00:20:37Z</dcterms:created>
  <dcterms:modified xsi:type="dcterms:W3CDTF">2015-09-10T01:38:21Z</dcterms:modified>
  <cp:category>Research Poster</cp:category>
</cp:coreProperties>
</file>